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3"/>
  </p:notesMasterIdLst>
  <p:handoutMasterIdLst>
    <p:handoutMasterId r:id="rId14"/>
  </p:handoutMasterIdLst>
  <p:sldIdLst>
    <p:sldId id="256" r:id="rId2"/>
    <p:sldId id="257" r:id="rId3"/>
    <p:sldId id="260" r:id="rId4"/>
    <p:sldId id="258" r:id="rId5"/>
    <p:sldId id="262" r:id="rId6"/>
    <p:sldId id="259" r:id="rId7"/>
    <p:sldId id="261" r:id="rId8"/>
    <p:sldId id="263" r:id="rId9"/>
    <p:sldId id="265" r:id="rId10"/>
    <p:sldId id="266" r:id="rId11"/>
    <p:sldId id="26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clrMode="gray"/>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05" d="100"/>
          <a:sy n="105" d="100"/>
        </p:scale>
        <p:origin x="-84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198380-463D-0A41-A5BA-EEC9039D3DF9}" type="datetimeFigureOut">
              <a:rPr lang="en-US" smtClean="0"/>
              <a:pPr/>
              <a:t>5/7/13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4DCA7F-73EF-D140-8E5D-B951B2B623A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C7DDA4-D5C2-6348-AB7E-BBF816DD1D95}" type="datetimeFigureOut">
              <a:rPr lang="en-US" smtClean="0"/>
              <a:pPr/>
              <a:t>5/7/13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A0748F-05AE-C340-BF2C-D16C7E31AD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evols.library.manoa.hawaii.edu/handle/10524/1609"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NC 6093 (m80)</a:t>
            </a:r>
            <a:r>
              <a:rPr lang="en-US" baseline="0" dirty="0" smtClean="0"/>
              <a:t> </a:t>
            </a:r>
            <a:r>
              <a:rPr lang="en-US" dirty="0" smtClean="0"/>
              <a:t>– older, yellower, cooler   15 billion years old   -   infrared images show blue stragglers in core – unusually young &amp; massive  globular cluster</a:t>
            </a:r>
          </a:p>
          <a:p>
            <a:endParaRPr lang="en-US" dirty="0" smtClean="0"/>
          </a:p>
          <a:p>
            <a:r>
              <a:rPr lang="en-US" dirty="0" err="1" smtClean="0"/>
              <a:t>Ngc</a:t>
            </a:r>
            <a:r>
              <a:rPr lang="en-US" dirty="0" smtClean="0"/>
              <a:t> 2362 – younger, bluer,</a:t>
            </a:r>
            <a:r>
              <a:rPr lang="en-US" baseline="0" dirty="0" smtClean="0"/>
              <a:t> hotter     4-5 million years old  - open cluster</a:t>
            </a:r>
            <a:endParaRPr lang="en-US" dirty="0"/>
          </a:p>
        </p:txBody>
      </p:sp>
      <p:sp>
        <p:nvSpPr>
          <p:cNvPr id="4" name="Slide Number Placeholder 3"/>
          <p:cNvSpPr>
            <a:spLocks noGrp="1"/>
          </p:cNvSpPr>
          <p:nvPr>
            <p:ph type="sldNum" sz="quarter" idx="10"/>
          </p:nvPr>
        </p:nvSpPr>
        <p:spPr/>
        <p:txBody>
          <a:bodyPr/>
          <a:lstStyle/>
          <a:p>
            <a:fld id="{ADA0748F-05AE-C340-BF2C-D16C7E31ADE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Hyades star cluster – </a:t>
            </a:r>
            <a:r>
              <a:rPr lang="en-US" dirty="0" err="1" smtClean="0"/>
              <a:t>y</a:t>
            </a:r>
            <a:r>
              <a:rPr lang="en-US" dirty="0" smtClean="0"/>
              <a:t> axis </a:t>
            </a:r>
          </a:p>
          <a:p>
            <a:endParaRPr lang="en-US" dirty="0" smtClean="0"/>
          </a:p>
          <a:p>
            <a:r>
              <a:rPr lang="en-US" dirty="0" smtClean="0"/>
              <a:t>M13 – </a:t>
            </a:r>
            <a:r>
              <a:rPr lang="en-US" dirty="0" err="1" smtClean="0"/>
              <a:t>y</a:t>
            </a:r>
            <a:r>
              <a:rPr lang="en-US" dirty="0" smtClean="0"/>
              <a:t> axis   10 top     26 </a:t>
            </a:r>
            <a:r>
              <a:rPr lang="en-US" smtClean="0"/>
              <a:t>bottom    brightness</a:t>
            </a:r>
            <a:endParaRPr lang="en-US"/>
          </a:p>
        </p:txBody>
      </p:sp>
      <p:sp>
        <p:nvSpPr>
          <p:cNvPr id="4" name="Slide Number Placeholder 3"/>
          <p:cNvSpPr>
            <a:spLocks noGrp="1"/>
          </p:cNvSpPr>
          <p:nvPr>
            <p:ph type="sldNum" sz="quarter" idx="10"/>
          </p:nvPr>
        </p:nvSpPr>
        <p:spPr/>
        <p:txBody>
          <a:bodyPr/>
          <a:lstStyle/>
          <a:p>
            <a:fld id="{ADA0748F-05AE-C340-BF2C-D16C7E31ADE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A0748F-05AE-C340-BF2C-D16C7E31ADE9}"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Caption: Double star cluster. Optical image of the double star cluster NGC 1850 in the Large </a:t>
            </a:r>
            <a:r>
              <a:rPr lang="en-US" sz="1200" b="1" kern="1200" dirty="0" err="1" smtClean="0">
                <a:solidFill>
                  <a:schemeClr val="tx1"/>
                </a:solidFill>
                <a:latin typeface="+mn-lt"/>
                <a:ea typeface="+mn-ea"/>
                <a:cs typeface="+mn-cs"/>
              </a:rPr>
              <a:t>Magellanic</a:t>
            </a:r>
            <a:r>
              <a:rPr lang="en-US" sz="1200" b="1" kern="1200" dirty="0" smtClean="0">
                <a:solidFill>
                  <a:schemeClr val="tx1"/>
                </a:solidFill>
                <a:latin typeface="+mn-lt"/>
                <a:ea typeface="+mn-ea"/>
                <a:cs typeface="+mn-cs"/>
              </a:rPr>
              <a:t> Cloud. The main cluster is at centre right, and is about 40 million years old. A younger cluster (lower right) is only 4 million years old. The blue region is gas in supernova remnant N57D. Photographed by NASA's Hubble Space Telescope in 2001.</a:t>
            </a:r>
            <a:endParaRPr lang="en-US" dirty="0"/>
          </a:p>
        </p:txBody>
      </p:sp>
      <p:sp>
        <p:nvSpPr>
          <p:cNvPr id="4" name="Slide Number Placeholder 3"/>
          <p:cNvSpPr>
            <a:spLocks noGrp="1"/>
          </p:cNvSpPr>
          <p:nvPr>
            <p:ph type="sldNum" sz="quarter" idx="10"/>
          </p:nvPr>
        </p:nvSpPr>
        <p:spPr/>
        <p:txBody>
          <a:bodyPr/>
          <a:lstStyle/>
          <a:p>
            <a:fld id="{ADA0748F-05AE-C340-BF2C-D16C7E31ADE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Stars at different ages show up on HR diagram, also known as CMD</a:t>
            </a:r>
            <a:endParaRPr lang="en-US" dirty="0"/>
          </a:p>
        </p:txBody>
      </p:sp>
      <p:sp>
        <p:nvSpPr>
          <p:cNvPr id="4" name="Slide Number Placeholder 3"/>
          <p:cNvSpPr>
            <a:spLocks noGrp="1"/>
          </p:cNvSpPr>
          <p:nvPr>
            <p:ph type="sldNum" sz="quarter" idx="10"/>
          </p:nvPr>
        </p:nvSpPr>
        <p:spPr/>
        <p:txBody>
          <a:bodyPr/>
          <a:lstStyle/>
          <a:p>
            <a:fld id="{ADA0748F-05AE-C340-BF2C-D16C7E31ADE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Massive stars form first.</a:t>
            </a:r>
            <a:r>
              <a:rPr lang="en-US" baseline="0" dirty="0" smtClean="0"/>
              <a:t> </a:t>
            </a:r>
          </a:p>
          <a:p>
            <a:endParaRPr lang="en-US" baseline="0" dirty="0" smtClean="0"/>
          </a:p>
          <a:p>
            <a:r>
              <a:rPr lang="en-US" baseline="0" dirty="0" smtClean="0"/>
              <a:t>A very young cluster has just the massive stars on the main sequence and lighter stars are still collapsing toward main sequence.</a:t>
            </a:r>
          </a:p>
          <a:p>
            <a:endParaRPr lang="en-US" dirty="0"/>
          </a:p>
        </p:txBody>
      </p:sp>
      <p:sp>
        <p:nvSpPr>
          <p:cNvPr id="4" name="Slide Number Placeholder 3"/>
          <p:cNvSpPr>
            <a:spLocks noGrp="1"/>
          </p:cNvSpPr>
          <p:nvPr>
            <p:ph type="sldNum" sz="quarter" idx="10"/>
          </p:nvPr>
        </p:nvSpPr>
        <p:spPr/>
        <p:txBody>
          <a:bodyPr/>
          <a:lstStyle/>
          <a:p>
            <a:fld id="{ADA0748F-05AE-C340-BF2C-D16C7E31ADE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Massive stars evolve</a:t>
            </a:r>
            <a:r>
              <a:rPr lang="en-US" baseline="0" dirty="0" smtClean="0"/>
              <a:t> quickly. Any O-type stars have lived and died by 12 million year stage. Some B-type stars start to leave main sequence stage while K and M-type stars are still collapsing.</a:t>
            </a:r>
            <a:endParaRPr lang="en-US" dirty="0" smtClean="0"/>
          </a:p>
          <a:p>
            <a:endParaRPr lang="en-US" dirty="0"/>
          </a:p>
        </p:txBody>
      </p:sp>
      <p:sp>
        <p:nvSpPr>
          <p:cNvPr id="4" name="Slide Number Placeholder 3"/>
          <p:cNvSpPr>
            <a:spLocks noGrp="1"/>
          </p:cNvSpPr>
          <p:nvPr>
            <p:ph type="sldNum" sz="quarter" idx="10"/>
          </p:nvPr>
        </p:nvSpPr>
        <p:spPr/>
        <p:txBody>
          <a:bodyPr/>
          <a:lstStyle/>
          <a:p>
            <a:fld id="{ADA0748F-05AE-C340-BF2C-D16C7E31ADE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cluster ages, the massive stars die leaving the less massive</a:t>
            </a:r>
            <a:r>
              <a:rPr lang="en-US" baseline="0" dirty="0" smtClean="0"/>
              <a:t> stars on the main sequence. Arrow marks the Main Sequence Turnoff, which gives the age of the cluster. The cluster has to be as old as the most massive star that is still on the main sequence. That point on the main sequence is called the main sequence turnoff. Stars more massive than the turnoff point have already evolved “away” from the main sequence. </a:t>
            </a:r>
            <a:endParaRPr lang="en-US" dirty="0"/>
          </a:p>
        </p:txBody>
      </p:sp>
      <p:sp>
        <p:nvSpPr>
          <p:cNvPr id="4" name="Slide Number Placeholder 3"/>
          <p:cNvSpPr>
            <a:spLocks noGrp="1"/>
          </p:cNvSpPr>
          <p:nvPr>
            <p:ph type="sldNum" sz="quarter" idx="10"/>
          </p:nvPr>
        </p:nvSpPr>
        <p:spPr/>
        <p:txBody>
          <a:bodyPr/>
          <a:lstStyle/>
          <a:p>
            <a:fld id="{ADA0748F-05AE-C340-BF2C-D16C7E31ADE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the main</a:t>
            </a:r>
            <a:r>
              <a:rPr lang="en-US" baseline="0" dirty="0" smtClean="0"/>
              <a:t> sequence turnoff to find the age of the star cluster. Stellar evolution models confirmed by observations of real clusters.</a:t>
            </a:r>
            <a:endParaRPr lang="en-US" dirty="0"/>
          </a:p>
        </p:txBody>
      </p:sp>
      <p:sp>
        <p:nvSpPr>
          <p:cNvPr id="4" name="Slide Number Placeholder 3"/>
          <p:cNvSpPr>
            <a:spLocks noGrp="1"/>
          </p:cNvSpPr>
          <p:nvPr>
            <p:ph type="sldNum" sz="quarter" idx="10"/>
          </p:nvPr>
        </p:nvSpPr>
        <p:spPr/>
        <p:txBody>
          <a:bodyPr/>
          <a:lstStyle/>
          <a:p>
            <a:fld id="{ADA0748F-05AE-C340-BF2C-D16C7E31ADE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main sequence turnoff is analogous to a candle burning—a candle that has been lit longer will be shorter than an identical candle lit more recently.</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Candle analogy for main sequence turnoff; as candle burns (=cluster</a:t>
            </a:r>
            <a:r>
              <a:rPr lang="en-US" sz="1200" kern="1200" baseline="0" dirty="0" smtClean="0">
                <a:solidFill>
                  <a:schemeClr val="tx1"/>
                </a:solidFill>
                <a:latin typeface="+mn-lt"/>
                <a:ea typeface="+mn-ea"/>
                <a:cs typeface="+mn-cs"/>
              </a:rPr>
              <a:t> ages), the candle gets shorter (=cluster main sequence remaining gets less)</a:t>
            </a:r>
            <a:endParaRPr lang="en-US" dirty="0"/>
          </a:p>
        </p:txBody>
      </p:sp>
      <p:sp>
        <p:nvSpPr>
          <p:cNvPr id="4" name="Slide Number Placeholder 3"/>
          <p:cNvSpPr>
            <a:spLocks noGrp="1"/>
          </p:cNvSpPr>
          <p:nvPr>
            <p:ph type="sldNum" sz="quarter" idx="10"/>
          </p:nvPr>
        </p:nvSpPr>
        <p:spPr/>
        <p:txBody>
          <a:bodyPr/>
          <a:lstStyle/>
          <a:p>
            <a:fld id="{ADA0748F-05AE-C340-BF2C-D16C7E31ADE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 II regions = </a:t>
            </a:r>
            <a:r>
              <a:rPr lang="en-US" sz="1200" kern="1200" dirty="0" smtClean="0">
                <a:solidFill>
                  <a:schemeClr val="tx1"/>
                </a:solidFill>
                <a:latin typeface="+mn-lt"/>
                <a:ea typeface="+mn-ea"/>
                <a:cs typeface="+mn-cs"/>
              </a:rPr>
              <a:t>HII - ionized form of hydrogen;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HII regions exist most commonly in the disk of a spiral galaxy. For an HII region to exist, there must be a source to proved the ionizing heat required to strip the electron, so HII regions are common near very hot stars. As a result, HII regions can be very hot, around ~10,000K. Such areas are emission nebula. These areas of </a:t>
            </a:r>
            <a:r>
              <a:rPr lang="en-US" sz="1200" kern="1200" dirty="0" err="1" smtClean="0">
                <a:solidFill>
                  <a:schemeClr val="tx1"/>
                </a:solidFill>
                <a:latin typeface="+mn-lt"/>
                <a:ea typeface="+mn-ea"/>
                <a:cs typeface="+mn-cs"/>
              </a:rPr>
              <a:t>starbirth</a:t>
            </a:r>
            <a:r>
              <a:rPr lang="en-US" sz="1200" kern="1200" dirty="0" smtClean="0">
                <a:solidFill>
                  <a:schemeClr val="tx1"/>
                </a:solidFill>
                <a:latin typeface="+mn-lt"/>
                <a:ea typeface="+mn-ea"/>
                <a:cs typeface="+mn-cs"/>
              </a:rPr>
              <a:t> are strong in UV radiation.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Newly formed stars within the spiral of </a:t>
            </a:r>
            <a:r>
              <a:rPr lang="en-US" sz="1200" i="1" u="none" kern="1200" dirty="0" smtClean="0">
                <a:solidFill>
                  <a:schemeClr val="tx1"/>
                </a:solidFill>
                <a:latin typeface="+mn-lt"/>
                <a:ea typeface="+mn-ea"/>
                <a:cs typeface="+mn-cs"/>
                <a:hlinkClick r:id="rId3"/>
              </a:rPr>
              <a:t>galaxy are literally blown away from its association with other stars formed in the same "nursury." A great example of this is the Orion Nebula.</a:t>
            </a:r>
            <a:endParaRPr lang="en-US" u="none" dirty="0">
              <a:solidFill>
                <a:schemeClr val="tx1"/>
              </a:solidFill>
            </a:endParaRPr>
          </a:p>
        </p:txBody>
      </p:sp>
      <p:sp>
        <p:nvSpPr>
          <p:cNvPr id="4" name="Slide Number Placeholder 3"/>
          <p:cNvSpPr>
            <a:spLocks noGrp="1"/>
          </p:cNvSpPr>
          <p:nvPr>
            <p:ph type="sldNum" sz="quarter" idx="10"/>
          </p:nvPr>
        </p:nvSpPr>
        <p:spPr/>
        <p:txBody>
          <a:bodyPr/>
          <a:lstStyle/>
          <a:p>
            <a:fld id="{ADA0748F-05AE-C340-BF2C-D16C7E31ADE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A27157-485E-2245-BBEB-FB29EFA02F61}" type="datetimeFigureOut">
              <a:rPr lang="en-US" smtClean="0"/>
              <a:pPr/>
              <a:t>5/7/13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24AEE-CA0B-A141-9145-8A1CB0482C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A27157-485E-2245-BBEB-FB29EFA02F61}" type="datetimeFigureOut">
              <a:rPr lang="en-US" smtClean="0"/>
              <a:pPr/>
              <a:t>5/7/13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24AEE-CA0B-A141-9145-8A1CB0482C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A27157-485E-2245-BBEB-FB29EFA02F61}" type="datetimeFigureOut">
              <a:rPr lang="en-US" smtClean="0"/>
              <a:pPr/>
              <a:t>5/7/13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24AEE-CA0B-A141-9145-8A1CB0482C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A27157-485E-2245-BBEB-FB29EFA02F61}" type="datetimeFigureOut">
              <a:rPr lang="en-US" smtClean="0"/>
              <a:pPr/>
              <a:t>5/7/13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24AEE-CA0B-A141-9145-8A1CB0482C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A27157-485E-2245-BBEB-FB29EFA02F61}" type="datetimeFigureOut">
              <a:rPr lang="en-US" smtClean="0"/>
              <a:pPr/>
              <a:t>5/7/13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24AEE-CA0B-A141-9145-8A1CB0482C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A27157-485E-2245-BBEB-FB29EFA02F61}" type="datetimeFigureOut">
              <a:rPr lang="en-US" smtClean="0"/>
              <a:pPr/>
              <a:t>5/7/13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24AEE-CA0B-A141-9145-8A1CB0482C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A27157-485E-2245-BBEB-FB29EFA02F61}" type="datetimeFigureOut">
              <a:rPr lang="en-US" smtClean="0"/>
              <a:pPr/>
              <a:t>5/7/13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224AEE-CA0B-A141-9145-8A1CB0482C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A27157-485E-2245-BBEB-FB29EFA02F61}" type="datetimeFigureOut">
              <a:rPr lang="en-US" smtClean="0"/>
              <a:pPr/>
              <a:t>5/7/13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224AEE-CA0B-A141-9145-8A1CB0482C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27157-485E-2245-BBEB-FB29EFA02F61}" type="datetimeFigureOut">
              <a:rPr lang="en-US" smtClean="0"/>
              <a:pPr/>
              <a:t>5/7/13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224AEE-CA0B-A141-9145-8A1CB0482C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27157-485E-2245-BBEB-FB29EFA02F61}" type="datetimeFigureOut">
              <a:rPr lang="en-US" smtClean="0"/>
              <a:pPr/>
              <a:t>5/7/13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24AEE-CA0B-A141-9145-8A1CB0482C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27157-485E-2245-BBEB-FB29EFA02F61}" type="datetimeFigureOut">
              <a:rPr lang="en-US" smtClean="0"/>
              <a:pPr/>
              <a:t>5/7/13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24AEE-CA0B-A141-9145-8A1CB0482C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A27157-485E-2245-BBEB-FB29EFA02F61}" type="datetimeFigureOut">
              <a:rPr lang="en-US" smtClean="0"/>
              <a:pPr/>
              <a:t>5/7/13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224AEE-CA0B-A141-9145-8A1CB0482C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942470" y="2971800"/>
            <a:ext cx="5201530" cy="3886200"/>
          </a:xfrm>
          <a:prstGeom prst="rect">
            <a:avLst/>
          </a:prstGeom>
        </p:spPr>
      </p:pic>
      <p:pic>
        <p:nvPicPr>
          <p:cNvPr id="6" name="Picture 5"/>
          <p:cNvPicPr>
            <a:picLocks noChangeAspect="1"/>
          </p:cNvPicPr>
          <p:nvPr/>
        </p:nvPicPr>
        <p:blipFill>
          <a:blip r:embed="rId4"/>
          <a:stretch>
            <a:fillRect/>
          </a:stretch>
        </p:blipFill>
        <p:spPr>
          <a:xfrm>
            <a:off x="0" y="0"/>
            <a:ext cx="4610150" cy="483525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What can you say about these clusters? </a:t>
            </a:r>
            <a:endParaRPr lang="en-US" dirty="0">
              <a:solidFill>
                <a:schemeClr val="bg1"/>
              </a:solidFill>
            </a:endParaRPr>
          </a:p>
        </p:txBody>
      </p:sp>
      <p:sp>
        <p:nvSpPr>
          <p:cNvPr id="3" name="Content Placeholder 2"/>
          <p:cNvSpPr>
            <a:spLocks noGrp="1"/>
          </p:cNvSpPr>
          <p:nvPr>
            <p:ph idx="1"/>
          </p:nvPr>
        </p:nvSpPr>
        <p:spPr>
          <a:xfrm>
            <a:off x="457200" y="1600201"/>
            <a:ext cx="8229600" cy="914400"/>
          </a:xfrm>
        </p:spPr>
        <p:txBody>
          <a:bodyPr/>
          <a:lstStyle/>
          <a:p>
            <a:pPr>
              <a:buNone/>
            </a:pPr>
            <a:r>
              <a:rPr lang="en-US" dirty="0" smtClean="0">
                <a:solidFill>
                  <a:srgbClr val="FFFFFF"/>
                </a:solidFill>
              </a:rPr>
              <a:t>Hyades star cluster 			           M13 </a:t>
            </a:r>
            <a:endParaRPr lang="en-US" dirty="0">
              <a:solidFill>
                <a:srgbClr val="FFFFFF"/>
              </a:solidFill>
            </a:endParaRPr>
          </a:p>
        </p:txBody>
      </p:sp>
      <p:pic>
        <p:nvPicPr>
          <p:cNvPr id="8" name="Picture 7"/>
          <p:cNvPicPr>
            <a:picLocks noChangeAspect="1"/>
          </p:cNvPicPr>
          <p:nvPr/>
        </p:nvPicPr>
        <p:blipFill>
          <a:blip r:embed="rId3"/>
          <a:stretch>
            <a:fillRect/>
          </a:stretch>
        </p:blipFill>
        <p:spPr>
          <a:xfrm>
            <a:off x="5059226" y="2209800"/>
            <a:ext cx="4068263" cy="3698421"/>
          </a:xfrm>
          <a:prstGeom prst="rect">
            <a:avLst/>
          </a:prstGeom>
        </p:spPr>
      </p:pic>
      <p:pic>
        <p:nvPicPr>
          <p:cNvPr id="9" name="Picture 8"/>
          <p:cNvPicPr>
            <a:picLocks noChangeAspect="1"/>
          </p:cNvPicPr>
          <p:nvPr/>
        </p:nvPicPr>
        <p:blipFill>
          <a:blip r:embed="rId4"/>
          <a:stretch>
            <a:fillRect/>
          </a:stretch>
        </p:blipFill>
        <p:spPr>
          <a:xfrm>
            <a:off x="0" y="2364921"/>
            <a:ext cx="4826000" cy="35433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solidFill>
                  <a:schemeClr val="bg1"/>
                </a:solidFill>
              </a:rPr>
              <a:t>Copyrighted, 1998 - 2010 by Nick </a:t>
            </a:r>
            <a:r>
              <a:rPr lang="en-US" dirty="0" err="1" smtClean="0">
                <a:solidFill>
                  <a:schemeClr val="bg1"/>
                </a:solidFill>
              </a:rPr>
              <a:t>Strobel</a:t>
            </a:r>
            <a:endParaRPr lang="en-US" dirty="0" smtClean="0">
              <a:solidFill>
                <a:schemeClr val="bg1"/>
              </a:solidFill>
            </a:endParaRPr>
          </a:p>
          <a:p>
            <a:endParaRPr lang="en-US" dirty="0" smtClean="0">
              <a:solidFill>
                <a:schemeClr val="bg1"/>
              </a:solidFill>
            </a:endParaRPr>
          </a:p>
          <a:p>
            <a:r>
              <a:rPr lang="en-US" u="sng" dirty="0" err="1">
                <a:solidFill>
                  <a:srgbClr val="FFFFFF"/>
                </a:solidFill>
              </a:rPr>
              <a:t>www.astronomynotes.com</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457200" y="549275"/>
            <a:ext cx="8359321" cy="58515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85800" y="152400"/>
            <a:ext cx="7696200" cy="645487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44550" y="381000"/>
            <a:ext cx="7842250" cy="1827320"/>
          </a:xfrm>
          <a:prstGeom prst="rect">
            <a:avLst/>
          </a:prstGeom>
        </p:spPr>
      </p:pic>
      <p:pic>
        <p:nvPicPr>
          <p:cNvPr id="6" name="Picture 5"/>
          <p:cNvPicPr>
            <a:picLocks noChangeAspect="1"/>
          </p:cNvPicPr>
          <p:nvPr/>
        </p:nvPicPr>
        <p:blipFill>
          <a:blip r:embed="rId4"/>
          <a:stretch>
            <a:fillRect/>
          </a:stretch>
        </p:blipFill>
        <p:spPr>
          <a:xfrm>
            <a:off x="2057400" y="2514599"/>
            <a:ext cx="5029200" cy="4220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57200" y="380999"/>
            <a:ext cx="8077200" cy="2110545"/>
          </a:xfrm>
          <a:prstGeom prst="rect">
            <a:avLst/>
          </a:prstGeom>
        </p:spPr>
      </p:pic>
      <p:pic>
        <p:nvPicPr>
          <p:cNvPr id="5" name="Picture 4"/>
          <p:cNvPicPr>
            <a:picLocks noChangeAspect="1"/>
          </p:cNvPicPr>
          <p:nvPr/>
        </p:nvPicPr>
        <p:blipFill>
          <a:blip r:embed="rId4"/>
          <a:stretch>
            <a:fillRect/>
          </a:stretch>
        </p:blipFill>
        <p:spPr>
          <a:xfrm>
            <a:off x="457200" y="2971799"/>
            <a:ext cx="3657600" cy="3696929"/>
          </a:xfrm>
          <a:prstGeom prst="rect">
            <a:avLst/>
          </a:prstGeom>
        </p:spPr>
      </p:pic>
      <p:pic>
        <p:nvPicPr>
          <p:cNvPr id="6" name="Picture 5"/>
          <p:cNvPicPr>
            <a:picLocks noChangeAspect="1"/>
          </p:cNvPicPr>
          <p:nvPr/>
        </p:nvPicPr>
        <p:blipFill>
          <a:blip r:embed="rId5"/>
          <a:stretch>
            <a:fillRect/>
          </a:stretch>
        </p:blipFill>
        <p:spPr>
          <a:xfrm>
            <a:off x="4953000" y="2971798"/>
            <a:ext cx="3657600" cy="36969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03274" y="457200"/>
            <a:ext cx="1976526" cy="1949450"/>
          </a:xfrm>
          <a:prstGeom prst="rect">
            <a:avLst/>
          </a:prstGeom>
        </p:spPr>
      </p:pic>
      <p:pic>
        <p:nvPicPr>
          <p:cNvPr id="5" name="Picture 4"/>
          <p:cNvPicPr>
            <a:picLocks noChangeAspect="1"/>
          </p:cNvPicPr>
          <p:nvPr/>
        </p:nvPicPr>
        <p:blipFill>
          <a:blip r:embed="rId4"/>
          <a:stretch>
            <a:fillRect/>
          </a:stretch>
        </p:blipFill>
        <p:spPr>
          <a:xfrm>
            <a:off x="3429000" y="914400"/>
            <a:ext cx="1981200" cy="914400"/>
          </a:xfrm>
          <a:prstGeom prst="rect">
            <a:avLst/>
          </a:prstGeom>
        </p:spPr>
      </p:pic>
      <p:pic>
        <p:nvPicPr>
          <p:cNvPr id="6" name="Picture 5"/>
          <p:cNvPicPr>
            <a:picLocks noChangeAspect="1"/>
          </p:cNvPicPr>
          <p:nvPr/>
        </p:nvPicPr>
        <p:blipFill>
          <a:blip r:embed="rId5"/>
          <a:stretch>
            <a:fillRect/>
          </a:stretch>
        </p:blipFill>
        <p:spPr>
          <a:xfrm>
            <a:off x="5384800" y="361950"/>
            <a:ext cx="2006600" cy="2044700"/>
          </a:xfrm>
          <a:prstGeom prst="rect">
            <a:avLst/>
          </a:prstGeom>
        </p:spPr>
      </p:pic>
      <p:pic>
        <p:nvPicPr>
          <p:cNvPr id="7" name="Picture 6"/>
          <p:cNvPicPr>
            <a:picLocks noChangeAspect="1"/>
          </p:cNvPicPr>
          <p:nvPr/>
        </p:nvPicPr>
        <p:blipFill>
          <a:blip r:embed="rId6"/>
          <a:stretch>
            <a:fillRect/>
          </a:stretch>
        </p:blipFill>
        <p:spPr>
          <a:xfrm>
            <a:off x="429105" y="2698750"/>
            <a:ext cx="3838095" cy="3625850"/>
          </a:xfrm>
          <a:prstGeom prst="rect">
            <a:avLst/>
          </a:prstGeom>
        </p:spPr>
      </p:pic>
      <p:pic>
        <p:nvPicPr>
          <p:cNvPr id="8" name="Picture 7"/>
          <p:cNvPicPr>
            <a:picLocks noChangeAspect="1"/>
          </p:cNvPicPr>
          <p:nvPr/>
        </p:nvPicPr>
        <p:blipFill>
          <a:blip r:embed="rId7"/>
          <a:stretch>
            <a:fillRect/>
          </a:stretch>
        </p:blipFill>
        <p:spPr>
          <a:xfrm>
            <a:off x="4648200" y="2725291"/>
            <a:ext cx="3810000" cy="35993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4400" y="247650"/>
            <a:ext cx="2324100" cy="2120900"/>
          </a:xfrm>
          <a:prstGeom prst="rect">
            <a:avLst/>
          </a:prstGeom>
        </p:spPr>
      </p:pic>
      <p:pic>
        <p:nvPicPr>
          <p:cNvPr id="6" name="Picture 5"/>
          <p:cNvPicPr>
            <a:picLocks noChangeAspect="1"/>
          </p:cNvPicPr>
          <p:nvPr/>
        </p:nvPicPr>
        <p:blipFill>
          <a:blip r:embed="rId4"/>
          <a:stretch>
            <a:fillRect/>
          </a:stretch>
        </p:blipFill>
        <p:spPr>
          <a:xfrm>
            <a:off x="3200400" y="914400"/>
            <a:ext cx="2400300" cy="533400"/>
          </a:xfrm>
          <a:prstGeom prst="rect">
            <a:avLst/>
          </a:prstGeom>
        </p:spPr>
      </p:pic>
      <p:pic>
        <p:nvPicPr>
          <p:cNvPr id="7" name="Picture 6"/>
          <p:cNvPicPr>
            <a:picLocks noChangeAspect="1"/>
          </p:cNvPicPr>
          <p:nvPr/>
        </p:nvPicPr>
        <p:blipFill>
          <a:blip r:embed="rId5"/>
          <a:stretch>
            <a:fillRect/>
          </a:stretch>
        </p:blipFill>
        <p:spPr>
          <a:xfrm>
            <a:off x="5575300" y="247650"/>
            <a:ext cx="2175988" cy="2120900"/>
          </a:xfrm>
          <a:prstGeom prst="rect">
            <a:avLst/>
          </a:prstGeom>
        </p:spPr>
      </p:pic>
      <p:pic>
        <p:nvPicPr>
          <p:cNvPr id="8" name="Picture 7"/>
          <p:cNvPicPr>
            <a:picLocks noChangeAspect="1"/>
          </p:cNvPicPr>
          <p:nvPr/>
        </p:nvPicPr>
        <p:blipFill>
          <a:blip r:embed="rId6"/>
          <a:stretch>
            <a:fillRect/>
          </a:stretch>
        </p:blipFill>
        <p:spPr>
          <a:xfrm>
            <a:off x="457200" y="2819400"/>
            <a:ext cx="3657600" cy="3598606"/>
          </a:xfrm>
          <a:prstGeom prst="rect">
            <a:avLst/>
          </a:prstGeom>
        </p:spPr>
      </p:pic>
      <p:pic>
        <p:nvPicPr>
          <p:cNvPr id="9" name="Picture 8"/>
          <p:cNvPicPr>
            <a:picLocks noChangeAspect="1"/>
          </p:cNvPicPr>
          <p:nvPr/>
        </p:nvPicPr>
        <p:blipFill>
          <a:blip r:embed="rId7"/>
          <a:stretch>
            <a:fillRect/>
          </a:stretch>
        </p:blipFill>
        <p:spPr>
          <a:xfrm>
            <a:off x="4876800" y="2819400"/>
            <a:ext cx="4090219" cy="35986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3250" y="654050"/>
            <a:ext cx="7937500" cy="5549900"/>
          </a:xfrm>
          <a:prstGeom prst="rect">
            <a:avLst/>
          </a:prstGeom>
          <a:solidFill>
            <a:schemeClr val="bg1"/>
          </a:solid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2669" y="76200"/>
            <a:ext cx="4621871" cy="2571750"/>
          </a:xfrm>
          <a:prstGeom prst="rect">
            <a:avLst/>
          </a:prstGeom>
        </p:spPr>
      </p:pic>
      <p:pic>
        <p:nvPicPr>
          <p:cNvPr id="5" name="Picture 4"/>
          <p:cNvPicPr>
            <a:picLocks noChangeAspect="1"/>
          </p:cNvPicPr>
          <p:nvPr/>
        </p:nvPicPr>
        <p:blipFill>
          <a:blip r:embed="rId4"/>
          <a:stretch>
            <a:fillRect/>
          </a:stretch>
        </p:blipFill>
        <p:spPr>
          <a:xfrm>
            <a:off x="4724400" y="76200"/>
            <a:ext cx="4953000" cy="3072934"/>
          </a:xfrm>
          <a:prstGeom prst="rect">
            <a:avLst/>
          </a:prstGeom>
        </p:spPr>
      </p:pic>
      <p:pic>
        <p:nvPicPr>
          <p:cNvPr id="9" name="Picture 8"/>
          <p:cNvPicPr>
            <a:picLocks noChangeAspect="1"/>
          </p:cNvPicPr>
          <p:nvPr/>
        </p:nvPicPr>
        <p:blipFill>
          <a:blip r:embed="rId5"/>
          <a:stretch>
            <a:fillRect/>
          </a:stretch>
        </p:blipFill>
        <p:spPr>
          <a:xfrm>
            <a:off x="482600" y="2647950"/>
            <a:ext cx="4241800" cy="3960456"/>
          </a:xfrm>
          <a:prstGeom prst="rect">
            <a:avLst/>
          </a:prstGeom>
        </p:spPr>
      </p:pic>
      <p:pic>
        <p:nvPicPr>
          <p:cNvPr id="10" name="Picture 9"/>
          <p:cNvPicPr>
            <a:picLocks noChangeAspect="1"/>
          </p:cNvPicPr>
          <p:nvPr/>
        </p:nvPicPr>
        <p:blipFill>
          <a:blip r:embed="rId6"/>
          <a:stretch>
            <a:fillRect/>
          </a:stretch>
        </p:blipFill>
        <p:spPr>
          <a:xfrm>
            <a:off x="4737412" y="3183456"/>
            <a:ext cx="3704279" cy="3517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175</TotalTime>
  <Words>542</Words>
  <Application>Microsoft Macintosh PowerPoint</Application>
  <PresentationFormat>On-screen Show (4:3)</PresentationFormat>
  <Paragraphs>38</Paragraphs>
  <Slides>11</Slides>
  <Notes>11</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What can you say about these clusters? </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Jacqueline Barge</dc:creator>
  <cp:lastModifiedBy>Jacqueline Barge</cp:lastModifiedBy>
  <cp:revision>10</cp:revision>
  <cp:lastPrinted>2013-05-07T16:26:48Z</cp:lastPrinted>
  <dcterms:created xsi:type="dcterms:W3CDTF">2013-05-07T16:18:03Z</dcterms:created>
  <dcterms:modified xsi:type="dcterms:W3CDTF">2013-05-07T16:27:26Z</dcterms:modified>
</cp:coreProperties>
</file>