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185A1-FFFD-4145-8DB8-5E4DD0A92408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5B0B7-9006-D741-BF78-2E3A3E6B9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http://www.astro.washington.edu/courses/labs/parallax/java_parallax.html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B0B7-9006-D741-BF78-2E3A3E6B91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Proxima</a:t>
            </a:r>
            <a:r>
              <a:rPr lang="en-US" dirty="0" smtClean="0"/>
              <a:t> Centauri   nearest star to earth,</a:t>
            </a:r>
            <a:r>
              <a:rPr lang="en-US" baseline="0" dirty="0" smtClean="0"/>
              <a:t> in constellation </a:t>
            </a:r>
            <a:r>
              <a:rPr lang="en-US" baseline="0" smtClean="0"/>
              <a:t>Centaurus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B0B7-9006-D741-BF78-2E3A3E6B91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24C8A-B77C-EB45-8E27-5E8EE12D82C5}" type="datetimeFigureOut">
              <a:rPr lang="en-US" smtClean="0"/>
              <a:pPr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BAA2-E8E4-5A4B-B10B-7102C17D2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Parallax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84" y="144020"/>
            <a:ext cx="6358116" cy="6713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4" y="1492279"/>
            <a:ext cx="8915926" cy="1271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4343400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This triangle should be 4,500 times longer!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903" y="114037"/>
            <a:ext cx="6315497" cy="6641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33400"/>
            <a:ext cx="8590747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1816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 </a:t>
            </a:r>
            <a:r>
              <a:rPr lang="en-US" sz="2000" dirty="0" smtClean="0"/>
              <a:t>(distance to star) </a:t>
            </a:r>
            <a:r>
              <a:rPr lang="en-US" sz="2800" dirty="0" smtClean="0"/>
              <a:t>is in parsec units 	</a:t>
            </a:r>
            <a:r>
              <a:rPr lang="en-US" sz="2000" dirty="0" smtClean="0"/>
              <a:t>1 parsec = 206,265 </a:t>
            </a:r>
            <a:r>
              <a:rPr lang="en-US" sz="2000" dirty="0" err="1" smtClean="0"/>
              <a:t>x</a:t>
            </a:r>
            <a:r>
              <a:rPr lang="en-US" sz="2000" dirty="0" smtClean="0"/>
              <a:t> 1 A.U.</a:t>
            </a:r>
          </a:p>
          <a:p>
            <a:r>
              <a:rPr lang="en-US" sz="2800" dirty="0" err="1" smtClean="0"/>
              <a:t>ab</a:t>
            </a:r>
            <a:r>
              <a:rPr lang="en-US" sz="2800" dirty="0" smtClean="0"/>
              <a:t> </a:t>
            </a:r>
            <a:r>
              <a:rPr lang="en-US" sz="2000" dirty="0" smtClean="0"/>
              <a:t>(distance Earth to Sun) </a:t>
            </a:r>
            <a:r>
              <a:rPr lang="en-US" sz="2800" dirty="0" smtClean="0"/>
              <a:t>has to be in Astronomical Units (A.U.)</a:t>
            </a:r>
          </a:p>
          <a:p>
            <a:r>
              <a:rPr lang="en-US" sz="2800" dirty="0" err="1" smtClean="0"/>
              <a:t>p</a:t>
            </a:r>
            <a:r>
              <a:rPr lang="en-US" sz="2800" dirty="0" smtClean="0"/>
              <a:t> </a:t>
            </a:r>
            <a:r>
              <a:rPr lang="en-US" sz="2000" dirty="0" smtClean="0"/>
              <a:t>(parallax) </a:t>
            </a:r>
            <a:r>
              <a:rPr lang="en-US" sz="2800" dirty="0" smtClean="0"/>
              <a:t>has to be </a:t>
            </a:r>
            <a:r>
              <a:rPr lang="en-US" sz="2800" dirty="0" err="1" smtClean="0"/>
              <a:t>arcseconds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35600" y="266700"/>
            <a:ext cx="3505200" cy="12926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Planet-Sun distance     </a:t>
            </a:r>
            <a:r>
              <a:rPr lang="en-US" dirty="0" smtClean="0"/>
              <a:t>=  </a:t>
            </a:r>
            <a:r>
              <a:rPr lang="en-US" u="sng" dirty="0" smtClean="0"/>
              <a:t>parallax</a:t>
            </a:r>
          </a:p>
          <a:p>
            <a:r>
              <a:rPr lang="en-US" dirty="0" smtClean="0"/>
              <a:t>star-Sun circumference	     360°</a:t>
            </a:r>
          </a:p>
          <a:p>
            <a:endParaRPr lang="en-US" u="sng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68721"/>
            <a:ext cx="8763000" cy="31890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353" dirty="0" smtClean="0"/>
              <a:t>360 / 2 </a:t>
            </a:r>
            <a:r>
              <a:rPr lang="en-US" sz="2353" dirty="0" err="1" smtClean="0"/>
              <a:t>π</a:t>
            </a:r>
            <a:r>
              <a:rPr lang="en-US" sz="2353" dirty="0" smtClean="0"/>
              <a:t> = 57.30 degrees</a:t>
            </a:r>
          </a:p>
          <a:p>
            <a:pPr>
              <a:buNone/>
            </a:pPr>
            <a:endParaRPr lang="en-US" sz="2353" dirty="0" smtClean="0"/>
          </a:p>
          <a:p>
            <a:pPr>
              <a:buNone/>
            </a:pPr>
            <a:r>
              <a:rPr lang="en-US" sz="2353" dirty="0" smtClean="0"/>
              <a:t>There are 60 </a:t>
            </a:r>
            <a:r>
              <a:rPr lang="en-US" sz="2353" dirty="0" err="1" smtClean="0"/>
              <a:t>arcminutes</a:t>
            </a:r>
            <a:r>
              <a:rPr lang="en-US" sz="2353" dirty="0" smtClean="0"/>
              <a:t> in a degree and 60 </a:t>
            </a:r>
            <a:r>
              <a:rPr lang="en-US" sz="2353" dirty="0" err="1" smtClean="0"/>
              <a:t>arcseconds</a:t>
            </a:r>
            <a:r>
              <a:rPr lang="en-US" sz="2353" dirty="0" smtClean="0"/>
              <a:t> in an </a:t>
            </a:r>
            <a:r>
              <a:rPr lang="en-US" sz="2353" dirty="0" err="1" smtClean="0"/>
              <a:t>arcminute</a:t>
            </a:r>
            <a:endParaRPr lang="en-US" sz="2353" dirty="0" smtClean="0"/>
          </a:p>
          <a:p>
            <a:pPr>
              <a:buNone/>
            </a:pPr>
            <a:endParaRPr lang="en-US" sz="2353" dirty="0" smtClean="0"/>
          </a:p>
          <a:p>
            <a:pPr>
              <a:buNone/>
            </a:pPr>
            <a:r>
              <a:rPr lang="en-US" sz="2353" dirty="0" smtClean="0"/>
              <a:t>57.30 degrees </a:t>
            </a:r>
            <a:r>
              <a:rPr lang="en-US" sz="2353" dirty="0" err="1" smtClean="0"/>
              <a:t>x</a:t>
            </a:r>
            <a:r>
              <a:rPr lang="en-US" sz="2353" dirty="0" smtClean="0"/>
              <a:t> 60 </a:t>
            </a:r>
            <a:r>
              <a:rPr lang="en-US" sz="2353" dirty="0" err="1" smtClean="0"/>
              <a:t>arcmin</a:t>
            </a:r>
            <a:r>
              <a:rPr lang="en-US" sz="2353" dirty="0" smtClean="0"/>
              <a:t>/degree </a:t>
            </a:r>
            <a:r>
              <a:rPr lang="en-US" sz="2353" dirty="0" err="1" smtClean="0"/>
              <a:t>x</a:t>
            </a:r>
            <a:r>
              <a:rPr lang="en-US" sz="2353" dirty="0" smtClean="0"/>
              <a:t> 60 </a:t>
            </a:r>
            <a:r>
              <a:rPr lang="en-US" sz="2353" dirty="0" err="1" smtClean="0"/>
              <a:t>arcsec/arcmin</a:t>
            </a:r>
            <a:endParaRPr lang="en-US" sz="2353" dirty="0" smtClean="0"/>
          </a:p>
          <a:p>
            <a:pPr>
              <a:buNone/>
            </a:pPr>
            <a:r>
              <a:rPr lang="en-US" sz="2353" dirty="0" smtClean="0"/>
              <a:t> = 206,265 </a:t>
            </a:r>
            <a:r>
              <a:rPr lang="en-US" sz="2353" dirty="0" err="1" smtClean="0"/>
              <a:t>arcsec</a:t>
            </a:r>
            <a:endParaRPr lang="en-US" sz="2353" dirty="0" smtClean="0"/>
          </a:p>
          <a:p>
            <a:pPr>
              <a:buNone/>
            </a:pPr>
            <a:endParaRPr lang="en-US" sz="2353" dirty="0" smtClean="0"/>
          </a:p>
          <a:p>
            <a:pPr>
              <a:buNone/>
            </a:pPr>
            <a:r>
              <a:rPr lang="en-US" sz="2353" dirty="0" smtClean="0"/>
              <a:t>We define   1 parsec = distance of a star with a parallax of 1 </a:t>
            </a:r>
            <a:r>
              <a:rPr lang="en-US" sz="2353" dirty="0" err="1" smtClean="0"/>
              <a:t>arcsec</a:t>
            </a:r>
            <a:endParaRPr lang="en-US" sz="2353" dirty="0" smtClean="0"/>
          </a:p>
          <a:p>
            <a:pPr>
              <a:buNone/>
            </a:pPr>
            <a:r>
              <a:rPr lang="en-US" sz="2353" dirty="0" smtClean="0"/>
              <a:t>     Substitute  </a:t>
            </a:r>
            <a:r>
              <a:rPr lang="en-US" sz="2353" dirty="0" err="1" smtClean="0"/>
              <a:t>ab</a:t>
            </a:r>
            <a:r>
              <a:rPr lang="en-US" sz="2353" dirty="0" smtClean="0"/>
              <a:t>=1 AU            </a:t>
            </a:r>
            <a:r>
              <a:rPr lang="en-US" sz="2353" dirty="0" err="1" smtClean="0"/>
              <a:t>p</a:t>
            </a:r>
            <a:r>
              <a:rPr lang="en-US" sz="2353" dirty="0" smtClean="0"/>
              <a:t>=1 </a:t>
            </a:r>
            <a:r>
              <a:rPr lang="en-US" sz="2353" dirty="0" err="1" smtClean="0"/>
              <a:t>arcsec</a:t>
            </a:r>
            <a:r>
              <a:rPr lang="en-US" sz="2353" dirty="0" smtClean="0"/>
              <a:t>				       so  1 parsec = 206,265  A.U.</a:t>
            </a:r>
          </a:p>
          <a:p>
            <a:pPr>
              <a:buNone/>
            </a:pPr>
            <a:endParaRPr lang="en-US" sz="2353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86150" y="191631"/>
            <a:ext cx="53530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à"/>
            </a:pPr>
            <a:r>
              <a:rPr lang="en-US" sz="2800" dirty="0" err="1">
                <a:sym typeface="Wingdings"/>
              </a:rPr>
              <a:t>d</a:t>
            </a:r>
            <a:r>
              <a:rPr lang="en-US" sz="2800" dirty="0" smtClean="0">
                <a:sym typeface="Wingdings"/>
              </a:rPr>
              <a:t> = 206,265 </a:t>
            </a:r>
            <a:r>
              <a:rPr lang="en-US" sz="2800" dirty="0" err="1" smtClean="0">
                <a:sym typeface="Wingdings"/>
              </a:rPr>
              <a:t>x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ab</a:t>
            </a:r>
            <a:r>
              <a:rPr lang="en-US" sz="2800" dirty="0" smtClean="0">
                <a:sym typeface="Wingdings"/>
              </a:rPr>
              <a:t> / </a:t>
            </a:r>
            <a:r>
              <a:rPr lang="en-US" sz="2800" dirty="0" err="1" smtClean="0">
                <a:sym typeface="Wingdings"/>
              </a:rPr>
              <a:t>p</a:t>
            </a:r>
            <a:r>
              <a:rPr lang="en-US" sz="2800" dirty="0" smtClean="0">
                <a:sym typeface="Wingdings"/>
              </a:rPr>
              <a:t>  </a:t>
            </a:r>
          </a:p>
          <a:p>
            <a:endParaRPr lang="en-US" sz="2800" dirty="0" smtClean="0">
              <a:sym typeface="Wingdings"/>
            </a:endParaRPr>
          </a:p>
          <a:p>
            <a:pPr>
              <a:buFont typeface="Wingdings" charset="2"/>
              <a:buChar char="à"/>
            </a:pPr>
            <a:r>
              <a:rPr lang="en-US" sz="2800" dirty="0" err="1" smtClean="0">
                <a:sym typeface="Wingdings"/>
              </a:rPr>
              <a:t>d</a:t>
            </a:r>
            <a:r>
              <a:rPr lang="en-US" sz="2800" dirty="0" smtClean="0">
                <a:sym typeface="Wingdings"/>
              </a:rPr>
              <a:t> = 1 / </a:t>
            </a:r>
            <a:r>
              <a:rPr lang="en-US" sz="2800" dirty="0" err="1" smtClean="0">
                <a:sym typeface="Wingdings"/>
              </a:rPr>
              <a:t>p</a:t>
            </a:r>
            <a:r>
              <a:rPr lang="en-US" sz="2800" dirty="0" smtClean="0">
                <a:sym typeface="Wingdings"/>
              </a:rPr>
              <a:t> </a:t>
            </a:r>
          </a:p>
          <a:p>
            <a:pPr>
              <a:buFont typeface="Wingdings" charset="2"/>
              <a:buChar char="à"/>
            </a:pPr>
            <a:endParaRPr lang="en-US" sz="2800" dirty="0" smtClean="0">
              <a:sym typeface="Wingdings"/>
            </a:endParaRPr>
          </a:p>
          <a:p>
            <a:r>
              <a:rPr lang="en-US" sz="2800" dirty="0">
                <a:sym typeface="Wingdings"/>
              </a:rPr>
              <a:t>d</a:t>
            </a:r>
            <a:r>
              <a:rPr lang="en-US" sz="2800" dirty="0" smtClean="0">
                <a:sym typeface="Wingdings"/>
              </a:rPr>
              <a:t> in parsec	</a:t>
            </a:r>
            <a:r>
              <a:rPr lang="en-US" sz="2800" dirty="0" err="1" smtClean="0">
                <a:sym typeface="Wingdings"/>
              </a:rPr>
              <a:t>ab</a:t>
            </a:r>
            <a:r>
              <a:rPr lang="en-US" sz="2800" dirty="0" smtClean="0">
                <a:sym typeface="Wingdings"/>
              </a:rPr>
              <a:t> in AU    </a:t>
            </a:r>
            <a:r>
              <a:rPr lang="en-US" sz="2800" dirty="0" err="1" smtClean="0">
                <a:sym typeface="Wingdings"/>
              </a:rPr>
              <a:t>p</a:t>
            </a:r>
            <a:r>
              <a:rPr lang="en-US" sz="2800" dirty="0" smtClean="0">
                <a:sym typeface="Wingdings"/>
              </a:rPr>
              <a:t> in </a:t>
            </a:r>
            <a:r>
              <a:rPr lang="en-US" sz="2800" dirty="0" err="1" smtClean="0">
                <a:sym typeface="Wingdings"/>
              </a:rPr>
              <a:t>arcsec</a:t>
            </a:r>
            <a:r>
              <a:rPr lang="en-US" sz="2800" dirty="0" smtClean="0">
                <a:sym typeface="Wingdings"/>
              </a:rPr>
              <a:t>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257801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d</a:t>
            </a:r>
            <a:r>
              <a:rPr lang="en-US" dirty="0" smtClean="0"/>
              <a:t>=</a:t>
            </a:r>
            <a:r>
              <a:rPr lang="en-US" u="sng" dirty="0" smtClean="0"/>
              <a:t>(206265 arcsec)(1AU)</a:t>
            </a:r>
            <a:r>
              <a:rPr lang="en-US" dirty="0" smtClean="0"/>
              <a:t> = </a:t>
            </a:r>
            <a:r>
              <a:rPr lang="en-US" u="sng" dirty="0" smtClean="0"/>
              <a:t>206265 AU</a:t>
            </a:r>
            <a:r>
              <a:rPr lang="en-US" dirty="0" smtClean="0"/>
              <a:t>        so        </a:t>
            </a:r>
            <a:r>
              <a:rPr lang="en-US" dirty="0" err="1" smtClean="0"/>
              <a:t>d</a:t>
            </a:r>
            <a:r>
              <a:rPr lang="en-US" dirty="0" smtClean="0"/>
              <a:t>=</a:t>
            </a:r>
            <a:r>
              <a:rPr lang="en-US" u="sng" dirty="0" smtClean="0"/>
              <a:t>206265 AU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p</a:t>
            </a:r>
            <a:r>
              <a:rPr lang="en-US" dirty="0" smtClean="0"/>
              <a:t> in </a:t>
            </a:r>
            <a:r>
              <a:rPr lang="en-US" dirty="0" err="1" smtClean="0"/>
              <a:t>arcsec</a:t>
            </a:r>
            <a:r>
              <a:rPr lang="en-US" dirty="0" smtClean="0"/>
              <a:t> 			</a:t>
            </a:r>
            <a:r>
              <a:rPr lang="en-US" dirty="0" err="1" smtClean="0"/>
              <a:t>p</a:t>
            </a:r>
            <a:r>
              <a:rPr lang="en-US" dirty="0" smtClean="0"/>
              <a:t>			              </a:t>
            </a:r>
            <a:r>
              <a:rPr lang="en-US" dirty="0" err="1" smtClean="0"/>
              <a:t>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6700" y="5918200"/>
            <a:ext cx="730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d</a:t>
            </a:r>
            <a:r>
              <a:rPr lang="en-US" dirty="0" smtClean="0"/>
              <a:t>=</a:t>
            </a:r>
            <a:r>
              <a:rPr lang="en-US" u="sng" dirty="0" smtClean="0"/>
              <a:t>206265AU </a:t>
            </a:r>
            <a:r>
              <a:rPr lang="en-US" u="sng" dirty="0" err="1" smtClean="0"/>
              <a:t>x</a:t>
            </a:r>
            <a:r>
              <a:rPr lang="en-US" u="sng" dirty="0" smtClean="0"/>
              <a:t>     1 parsec     =    1</a:t>
            </a:r>
            <a:r>
              <a:rPr lang="en-US" dirty="0" smtClean="0"/>
              <a:t>		so        </a:t>
            </a:r>
            <a:r>
              <a:rPr lang="en-US" b="1" dirty="0" smtClean="0"/>
              <a:t> </a:t>
            </a:r>
            <a:r>
              <a:rPr lang="en-US" b="1" dirty="0" err="1" smtClean="0"/>
              <a:t>d</a:t>
            </a:r>
            <a:r>
              <a:rPr lang="en-US" b="1" dirty="0" smtClean="0"/>
              <a:t>=1/p</a:t>
            </a:r>
            <a:endParaRPr lang="en-US" b="1" u="sng" dirty="0" smtClean="0"/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p</a:t>
            </a:r>
            <a:r>
              <a:rPr lang="en-US" dirty="0" smtClean="0"/>
              <a:t>              206,265 AU        </a:t>
            </a:r>
            <a:r>
              <a:rPr lang="en-US" dirty="0" err="1" smtClean="0"/>
              <a:t>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6096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 = </a:t>
            </a:r>
            <a:r>
              <a:rPr lang="en-US" sz="3200" b="1" u="sng" dirty="0" smtClean="0"/>
              <a:t>360 (</a:t>
            </a:r>
            <a:r>
              <a:rPr lang="en-US" sz="3200" b="1" u="sng" dirty="0" err="1" smtClean="0"/>
              <a:t>ab</a:t>
            </a:r>
            <a:r>
              <a:rPr lang="en-US" sz="3200" b="1" u="sng" dirty="0" smtClean="0"/>
              <a:t>)  </a:t>
            </a:r>
          </a:p>
          <a:p>
            <a:r>
              <a:rPr lang="en-US" sz="3200" b="1" dirty="0" smtClean="0"/>
              <a:t>          2π </a:t>
            </a:r>
            <a:r>
              <a:rPr lang="en-US" sz="3200" b="1" dirty="0" err="1" smtClean="0"/>
              <a:t>p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Stellar Parallax</a:t>
            </a:r>
            <a:br>
              <a:rPr lang="en-US" sz="4000" dirty="0" smtClean="0"/>
            </a:br>
            <a:r>
              <a:rPr lang="en-US" sz="4000" dirty="0" err="1" smtClean="0">
                <a:sym typeface="Wingdings"/>
              </a:rPr>
              <a:t>d</a:t>
            </a:r>
            <a:r>
              <a:rPr lang="en-US" sz="4000" dirty="0" smtClean="0">
                <a:sym typeface="Wingdings"/>
              </a:rPr>
              <a:t> = 1 / </a:t>
            </a:r>
            <a:r>
              <a:rPr lang="en-US" sz="4000" dirty="0" err="1" smtClean="0">
                <a:sym typeface="Wingdings"/>
              </a:rPr>
              <a:t>p</a:t>
            </a:r>
            <a:r>
              <a:rPr lang="en-US" sz="4000" dirty="0" smtClean="0">
                <a:sym typeface="Wingdings"/>
              </a:rPr>
              <a:t> </a:t>
            </a:r>
            <a:br>
              <a:rPr lang="en-US" sz="4000" dirty="0" smtClean="0">
                <a:sym typeface="Wingdings"/>
              </a:rPr>
            </a:br>
            <a:r>
              <a:rPr lang="en-US" sz="4000" dirty="0" smtClean="0">
                <a:sym typeface="Wingdings"/>
              </a:rPr>
              <a:t/>
            </a:r>
            <a:br>
              <a:rPr lang="en-US" sz="4000" dirty="0" smtClean="0">
                <a:sym typeface="Wingdings"/>
              </a:rPr>
            </a:br>
            <a:r>
              <a:rPr lang="en-US" sz="4000" dirty="0" err="1" smtClean="0">
                <a:sym typeface="Wingdings"/>
              </a:rPr>
              <a:t>d</a:t>
            </a:r>
            <a:r>
              <a:rPr lang="en-US" sz="4000" dirty="0" smtClean="0">
                <a:sym typeface="Wingdings"/>
              </a:rPr>
              <a:t> in parsec	    </a:t>
            </a:r>
            <a:r>
              <a:rPr lang="en-US" sz="4000" dirty="0" err="1" smtClean="0">
                <a:sym typeface="Wingdings"/>
              </a:rPr>
              <a:t>p</a:t>
            </a:r>
            <a:r>
              <a:rPr lang="en-US" sz="4000" dirty="0" smtClean="0">
                <a:sym typeface="Wingdings"/>
              </a:rPr>
              <a:t> in </a:t>
            </a:r>
            <a:r>
              <a:rPr lang="en-US" sz="4000" dirty="0" err="1" smtClean="0">
                <a:sym typeface="Wingdings"/>
              </a:rPr>
              <a:t>arcsec</a:t>
            </a:r>
            <a:r>
              <a:rPr lang="en-US" sz="4000" dirty="0" smtClean="0">
                <a:sym typeface="Wingdings"/>
              </a:rPr>
              <a:t/>
            </a:r>
            <a:br>
              <a:rPr lang="en-US" sz="4000" dirty="0" smtClean="0">
                <a:sym typeface="Wingdings"/>
              </a:rPr>
            </a:br>
            <a:r>
              <a:rPr lang="en-US" sz="4000" dirty="0" smtClean="0">
                <a:sym typeface="Wingdings"/>
              </a:rPr>
              <a:t>1 parsec = 3.26 light years  </a:t>
            </a:r>
            <a:br>
              <a:rPr lang="en-US" sz="4000" dirty="0" smtClean="0">
                <a:sym typeface="Wingdings"/>
              </a:rPr>
            </a:br>
            <a:r>
              <a:rPr lang="en-US" sz="4000" dirty="0" smtClean="0">
                <a:sym typeface="Wingdings"/>
              </a:rPr>
              <a:t/>
            </a:r>
            <a:br>
              <a:rPr lang="en-US" sz="4000" dirty="0" smtClean="0">
                <a:sym typeface="Wingdings"/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276600"/>
            <a:ext cx="7467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Example </a:t>
            </a:r>
            <a:br>
              <a:rPr lang="en-US" sz="3200" dirty="0" smtClean="0">
                <a:sym typeface="Wingdings"/>
              </a:rPr>
            </a:br>
            <a:r>
              <a:rPr lang="en-US" sz="3200" dirty="0" err="1" smtClean="0">
                <a:sym typeface="Wingdings"/>
              </a:rPr>
              <a:t>Proxima</a:t>
            </a:r>
            <a:r>
              <a:rPr lang="en-US" sz="3200" dirty="0" smtClean="0">
                <a:sym typeface="Wingdings"/>
              </a:rPr>
              <a:t> Centauri has a parallax of </a:t>
            </a:r>
          </a:p>
          <a:p>
            <a:pPr algn="ctr"/>
            <a:r>
              <a:rPr lang="en-US" sz="3200" dirty="0" smtClean="0">
                <a:sym typeface="Wingdings"/>
              </a:rPr>
              <a:t>0.7687 </a:t>
            </a:r>
            <a:r>
              <a:rPr lang="en-US" sz="3200" dirty="0" err="1" smtClean="0">
                <a:sym typeface="Wingdings"/>
              </a:rPr>
              <a:t>arcseconds</a:t>
            </a:r>
            <a:endParaRPr lang="en-US" sz="3200" dirty="0" smtClean="0">
              <a:sym typeface="Wingdings"/>
            </a:endParaRPr>
          </a:p>
          <a:p>
            <a:pPr algn="ctr"/>
            <a:r>
              <a:rPr lang="en-US" sz="3200" dirty="0" smtClean="0">
                <a:sym typeface="Wingdings"/>
              </a:rPr>
              <a:t/>
            </a:r>
            <a:br>
              <a:rPr lang="en-US" sz="3200" dirty="0" smtClean="0">
                <a:sym typeface="Wingdings"/>
              </a:rPr>
            </a:br>
            <a:r>
              <a:rPr lang="en-US" sz="3200" dirty="0" err="1" smtClean="0">
                <a:sym typeface="Wingdings"/>
              </a:rPr>
              <a:t>d</a:t>
            </a:r>
            <a:r>
              <a:rPr lang="en-US" sz="3200" dirty="0" smtClean="0">
                <a:sym typeface="Wingdings"/>
              </a:rPr>
              <a:t> = 1/0.7687 = 1.3 parsecs</a:t>
            </a:r>
            <a:br>
              <a:rPr lang="en-US" sz="3200" dirty="0" smtClean="0">
                <a:sym typeface="Wingdings"/>
              </a:rPr>
            </a:br>
            <a:r>
              <a:rPr lang="en-US" sz="3200" dirty="0" smtClean="0">
                <a:sym typeface="Wingdings"/>
              </a:rPr>
              <a:t>or </a:t>
            </a:r>
            <a:br>
              <a:rPr lang="en-US" sz="3200" dirty="0" smtClean="0">
                <a:sym typeface="Wingdings"/>
              </a:rPr>
            </a:br>
            <a:r>
              <a:rPr lang="en-US" sz="3200" dirty="0" smtClean="0">
                <a:sym typeface="Wingdings"/>
              </a:rPr>
              <a:t>1.3 parsecs (3.26 </a:t>
            </a:r>
            <a:r>
              <a:rPr lang="en-US" sz="3200" dirty="0" err="1" smtClean="0">
                <a:sym typeface="Wingdings"/>
              </a:rPr>
              <a:t>ly</a:t>
            </a:r>
            <a:r>
              <a:rPr lang="en-US" sz="3200" dirty="0" smtClean="0">
                <a:sym typeface="Wingdings"/>
              </a:rPr>
              <a:t>/parsec) = 4.24 </a:t>
            </a:r>
            <a:r>
              <a:rPr lang="en-US" sz="3200" dirty="0" err="1" smtClean="0">
                <a:sym typeface="Wingdings"/>
              </a:rPr>
              <a:t>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2216" y="3441700"/>
            <a:ext cx="1846684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20000" cy="4525963"/>
          </a:xfrm>
        </p:spPr>
        <p:txBody>
          <a:bodyPr/>
          <a:lstStyle/>
          <a:p>
            <a:r>
              <a:rPr lang="en-US" dirty="0" smtClean="0"/>
              <a:t>Apparent Magnitude (</a:t>
            </a:r>
            <a:r>
              <a:rPr lang="en-US" dirty="0" err="1" smtClean="0"/>
              <a:t>m</a:t>
            </a:r>
            <a:r>
              <a:rPr lang="en-US" dirty="0" smtClean="0"/>
              <a:t>) – how bright a star appears from Earth</a:t>
            </a:r>
          </a:p>
          <a:p>
            <a:r>
              <a:rPr lang="en-US" dirty="0" smtClean="0"/>
              <a:t>Absolute Magnitude (M) – how bright a star </a:t>
            </a:r>
            <a:r>
              <a:rPr lang="en-US" i="1" dirty="0" smtClean="0"/>
              <a:t>really </a:t>
            </a:r>
            <a:r>
              <a:rPr lang="en-US" dirty="0" smtClean="0"/>
              <a:t>is</a:t>
            </a:r>
          </a:p>
          <a:p>
            <a:endParaRPr lang="en-US" dirty="0" smtClean="0"/>
          </a:p>
          <a:p>
            <a:r>
              <a:rPr lang="en-US" dirty="0" smtClean="0"/>
              <a:t>A star’s apparent magnitude equals its absolute magnitude at 10 parsecs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347</Words>
  <Application>Microsoft Macintosh PowerPoint</Application>
  <PresentationFormat>On-screen Show (4:3)</PresentationFormat>
  <Paragraphs>42</Paragraphs>
  <Slides>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Parallax</vt:lpstr>
      <vt:lpstr>Slide 2</vt:lpstr>
      <vt:lpstr>Slide 3</vt:lpstr>
      <vt:lpstr>Slide 4</vt:lpstr>
      <vt:lpstr>Slide 5</vt:lpstr>
      <vt:lpstr>Slide 6</vt:lpstr>
      <vt:lpstr>Stellar Parallax d = 1 / p   d in parsec     p in arcsec 1 parsec = 3.26 light years    </vt:lpstr>
      <vt:lpstr>Magnitudes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Parallax</dc:title>
  <dc:creator>Jacqueline Barge</dc:creator>
  <cp:lastModifiedBy>Jacqueline Barge</cp:lastModifiedBy>
  <cp:revision>13</cp:revision>
  <dcterms:created xsi:type="dcterms:W3CDTF">2014-03-13T22:03:52Z</dcterms:created>
  <dcterms:modified xsi:type="dcterms:W3CDTF">2014-03-13T22:07:56Z</dcterms:modified>
</cp:coreProperties>
</file>