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Average"/>
      <p:regular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Oswald-regular.fntdata"/><Relationship Id="rId27" Type="http://schemas.openxmlformats.org/officeDocument/2006/relationships/font" Target="fonts/Averag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swald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png"/><Relationship Id="rId4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hyperlink" Target="http://www.eolss.net/sample-chapters/c06/e6-52-04-07.pdf" TargetMode="External"/><Relationship Id="rId11" Type="http://schemas.openxmlformats.org/officeDocument/2006/relationships/hyperlink" Target="http://www.huffingtonpost.com/entry/talking-with-hands-gestures_us_56afcfaae4b0b8d7c230414e" TargetMode="External"/><Relationship Id="rId22" Type="http://schemas.openxmlformats.org/officeDocument/2006/relationships/hyperlink" Target="http://home.wlu.edu/~ericksonj/engn267_f2013/articles/Inada_JTheoBio_2002.pdf" TargetMode="External"/><Relationship Id="rId10" Type="http://schemas.openxmlformats.org/officeDocument/2006/relationships/hyperlink" Target="http://www.skwirk.com/p-c_s-11_u-26_t-72_c-258/insects/nsw/insects/way-out-communication/animal-communication-methods" TargetMode="External"/><Relationship Id="rId21" Type="http://schemas.openxmlformats.org/officeDocument/2006/relationships/hyperlink" Target="http://www.cornell.edu/video/electric-fish" TargetMode="External"/><Relationship Id="rId13" Type="http://schemas.openxmlformats.org/officeDocument/2006/relationships/hyperlink" Target="http://science.howstuffworks.com/life/inside-the-mind/emotions/muscles-smile.htm" TargetMode="External"/><Relationship Id="rId12" Type="http://schemas.openxmlformats.org/officeDocument/2006/relationships/hyperlink" Target="http://news.softpedia.com/news/10-Amazing-Facts-About-Human-Speech-70397.shtml" TargetMode="External"/><Relationship Id="rId23" Type="http://schemas.openxmlformats.org/officeDocument/2006/relationships/hyperlink" Target="http://ocean.si.edu/bioluminescence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projects.ncsu.edu/cals/course/ent425/tutorial/Communication/index.html" TargetMode="External"/><Relationship Id="rId4" Type="http://schemas.openxmlformats.org/officeDocument/2006/relationships/hyperlink" Target="https://projects.ncsu.edu/cals/course/ent425/tutorial/Communication/tactcomm.html" TargetMode="External"/><Relationship Id="rId9" Type="http://schemas.openxmlformats.org/officeDocument/2006/relationships/hyperlink" Target="http://fac.ksu.edu.sa/sites/default/files/insect_communication_lecture_2.pdf" TargetMode="External"/><Relationship Id="rId15" Type="http://schemas.openxmlformats.org/officeDocument/2006/relationships/hyperlink" Target="https://academy.allaboutbirds.org/birdsong/" TargetMode="External"/><Relationship Id="rId14" Type="http://schemas.openxmlformats.org/officeDocument/2006/relationships/hyperlink" Target="http://www.sciencemuseum.org.uk/whoami/findoutmore/yourbrain/whatisspecialabouthumanlanguage/whendidhumansstarttalking" TargetMode="External"/><Relationship Id="rId17" Type="http://schemas.openxmlformats.org/officeDocument/2006/relationships/hyperlink" Target="http://www.wolfcollege.com/why-birds-sing-what-birds-say-their-languages-voices-vocalizations/" TargetMode="External"/><Relationship Id="rId16" Type="http://schemas.openxmlformats.org/officeDocument/2006/relationships/hyperlink" Target="http://www.wildernesscollege.com/bird-communication.html" TargetMode="External"/><Relationship Id="rId5" Type="http://schemas.openxmlformats.org/officeDocument/2006/relationships/hyperlink" Target="https://projects.ncsu.edu/cals/course/ent425/tutorial/Communication/chemcomm.html" TargetMode="External"/><Relationship Id="rId19" Type="http://schemas.openxmlformats.org/officeDocument/2006/relationships/hyperlink" Target="http://www.dosits.org/animals/soundproduction/fishproduce/" TargetMode="External"/><Relationship Id="rId6" Type="http://schemas.openxmlformats.org/officeDocument/2006/relationships/hyperlink" Target="https://projects.ncsu.edu/cals/course/ent425/tutorial/Communication/sound.html" TargetMode="External"/><Relationship Id="rId18" Type="http://schemas.openxmlformats.org/officeDocument/2006/relationships/hyperlink" Target="http://ir.uiowa.edu/cgi/viewcontent.cgi?article=4840&amp;context=iowareview" TargetMode="External"/><Relationship Id="rId7" Type="http://schemas.openxmlformats.org/officeDocument/2006/relationships/hyperlink" Target="https://projects.ncsu.edu/cals/course/ent425/tutorial/Communication/viscomm.html" TargetMode="External"/><Relationship Id="rId8" Type="http://schemas.openxmlformats.org/officeDocument/2006/relationships/hyperlink" Target="http://www.npr.org/2015/08/27/432934935/good-vibrations-key-to-insect-communicatio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09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0.png"/><Relationship Id="rId4" Type="http://schemas.openxmlformats.org/officeDocument/2006/relationships/image" Target="../media/image0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5.png"/><Relationship Id="rId4" Type="http://schemas.openxmlformats.org/officeDocument/2006/relationships/image" Target="../media/image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6.png"/><Relationship Id="rId4" Type="http://schemas.openxmlformats.org/officeDocument/2006/relationships/image" Target="../media/image0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Humans and Communication</a:t>
            </a:r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By Adam Clark, Peter McColgan, and Roman Oharenko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Birds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Visual: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Colorful feathers in order to attract mates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Vocalization: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Each species has a unique song or calling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749" y="671325"/>
            <a:ext cx="2204700" cy="16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725" y="2756925"/>
            <a:ext cx="3096749" cy="198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Birds (Continued)</a:t>
            </a:r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311700" y="1152475"/>
            <a:ext cx="56883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Mini-sonic booms: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Birds like the Ruffed Grouse use these to communicate the location of food with other animals 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Puffing Feathers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Birds like peacocks puff their feathers in order to make themselves seem larger when fighting enemies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000" y="445021"/>
            <a:ext cx="2610225" cy="174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9999" y="2702999"/>
            <a:ext cx="2963425" cy="222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Fish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Bioluminescence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Chemical Reactions (Photoprotein) for feeding, mating and protection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Electrical Pulses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Navigation, communicating location of food or predators, sense the location of predators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649" y="3592274"/>
            <a:ext cx="2733924" cy="145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9474" y="3449425"/>
            <a:ext cx="2548299" cy="16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Fish (Continued)</a:t>
            </a:r>
          </a:p>
        </p:txBody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Smell and Taste</a:t>
            </a:r>
          </a:p>
          <a:p>
            <a:pPr indent="-228600" lvl="0" marL="457200" rtl="0">
              <a:spcBef>
                <a:spcPts val="0"/>
              </a:spcBef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Vocalization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Fish like the Toadfish use the sonic muscle within their bladder in order to communicate with their species only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311700" y="19501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Humans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Humans- Origins of Spoken Language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100,000 years ago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Some babies start speaking as early as 6 months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Believed to be linked with the discovery of fire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4179" y="2520450"/>
            <a:ext cx="2779824" cy="262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Humans- Spoken Language and Noises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>
              <a:spcBef>
                <a:spcPts val="0"/>
              </a:spcBef>
              <a:buSzPct val="100000"/>
              <a:buChar char="●"/>
            </a:pPr>
            <a:r>
              <a:rPr lang="en" sz="2400"/>
              <a:t>Many Variants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Main form of communication</a:t>
            </a:r>
          </a:p>
          <a:p>
            <a:pPr indent="-381000" lvl="0" marL="457200">
              <a:spcBef>
                <a:spcPts val="0"/>
              </a:spcBef>
              <a:buSzPct val="100000"/>
              <a:buChar char="●"/>
            </a:pPr>
            <a:r>
              <a:rPr lang="en" sz="2400"/>
              <a:t>Around 100 muscles used to speak a phrase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Humans- Written Language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311700" y="1152475"/>
            <a:ext cx="42510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Used to convey messages without having to be face to face</a:t>
            </a:r>
          </a:p>
          <a:p>
            <a:pPr indent="-381000" lvl="0" marL="457200">
              <a:spcBef>
                <a:spcPts val="0"/>
              </a:spcBef>
              <a:buSzPct val="100000"/>
            </a:pPr>
            <a:r>
              <a:rPr lang="en" sz="2400"/>
              <a:t>Has many different forms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7462" y="53925"/>
            <a:ext cx="22574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3037" y="3140624"/>
            <a:ext cx="2646301" cy="17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9229" y="3189674"/>
            <a:ext cx="2662920" cy="17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Humans- Facial Expressions</a:t>
            </a:r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Used to convey emotion</a:t>
            </a:r>
          </a:p>
          <a:p>
            <a:pPr indent="-381000" lvl="0" marL="457200">
              <a:spcBef>
                <a:spcPts val="0"/>
              </a:spcBef>
              <a:buSzPct val="100000"/>
            </a:pPr>
            <a:r>
              <a:rPr lang="en" sz="2400"/>
              <a:t>43 muscles used just to smile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225" y="2698599"/>
            <a:ext cx="3903625" cy="16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Humans- Gestures</a:t>
            </a:r>
          </a:p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311700" y="1152475"/>
            <a:ext cx="4737000" cy="3410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Sign Language- language with gestures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Gestures to emphasize- used with 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Greetings/insult</a:t>
            </a:r>
          </a:p>
          <a:p>
            <a:pPr indent="-381000" lvl="0" marL="457200">
              <a:spcBef>
                <a:spcPts val="0"/>
              </a:spcBef>
              <a:buSzPct val="100000"/>
            </a:pPr>
            <a:r>
              <a:rPr lang="en" sz="2400"/>
              <a:t>Threats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775" y="279100"/>
            <a:ext cx="2195524" cy="219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3268" y="2671699"/>
            <a:ext cx="3439027" cy="22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do non-human animals communicate?</a:t>
            </a:r>
          </a:p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Food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Danger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Mating</a:t>
            </a:r>
          </a:p>
          <a:p>
            <a:pPr indent="-381000" lvl="0" marL="457200">
              <a:spcBef>
                <a:spcPts val="0"/>
              </a:spcBef>
              <a:buSzPct val="100000"/>
            </a:pPr>
            <a:r>
              <a:rPr lang="en" sz="2400"/>
              <a:t>Territory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9850" y="1152475"/>
            <a:ext cx="2798100" cy="167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2125" y="3109975"/>
            <a:ext cx="2692550" cy="1795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Humans-Brain Structures and Functions</a:t>
            </a:r>
          </a:p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rPr lang="en"/>
              <a:t>Broca’s Area, Wernicke’s Area, Angular Gyrus, and the Motor Cortex allow the brain to process words, and express ideas based upon those words. 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546" y="2192498"/>
            <a:ext cx="2839722" cy="215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Conclusion-What Does it Mean to be Human?</a:t>
            </a:r>
          </a:p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Humans rely mostly upon verbal communication in order to express ideas and share information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Humans rely heavily upon verbal communication, as opposed to animals which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Humans communicate for reasons beyond survival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296471"/>
            <a:ext cx="2141650" cy="11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7550" y="2945650"/>
            <a:ext cx="2428875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272950" y="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Sources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360150" y="572700"/>
            <a:ext cx="8520600" cy="429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https://projects.ncsu.edu/cals/course/ent425/tutorial/Communication/index.html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https://projects.ncsu.edu/cals/course/ent425/tutorial/Communication/tactcomm.html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https://projects.ncsu.edu/cals/course/ent425/tutorial/Communication/chemcomm.html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https://projects.ncsu.edu/cals/course/ent425/tutorial/Communication/sound.html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https://projects.ncsu.edu/cals/course/ent425/tutorial/Communication/viscomm.html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http://www.npr.org/2015/08/27/432934935/good-vibrations-key-to-insect-communication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http://fac.ksu.edu.sa/sites/default/files/insect_communication_lecture_2.pdf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0"/>
              </a:rPr>
              <a:t>http://www.skwirk.com/p-c_s-11_u-26_t-72_c-258/insects/nsw/insects/way-out-communication/animal-communication-methods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1"/>
              </a:rPr>
              <a:t>http://www.huffingtonpost.com/entry/talking-with-hands-gestures_us_56afcfaae4b0b8d7c230414e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2"/>
              </a:rPr>
              <a:t>http://news.softpedia.com/news/10-Amazing-Facts-About-Human-Speech-70397.shtml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3"/>
              </a:rPr>
              <a:t>http://science.howstuffworks.com/life/inside-the-mind/emotions/muscles-smile.htm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14"/>
              </a:rPr>
              <a:t>http://www.sciencemuseum.org.uk/whoami/findoutmore/yourbrain/whatisspecialabouthumanlanguage/whendidhumansstarttalking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D966"/>
                </a:solidFill>
                <a:hlinkClick r:id="rId15"/>
              </a:rPr>
              <a:t>https://academy.allaboutbirds.org/birdsong/</a:t>
            </a:r>
            <a:r>
              <a:rPr lang="en" sz="1000">
                <a:solidFill>
                  <a:srgbClr val="FFD966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D966"/>
                </a:solidFill>
                <a:hlinkClick r:id="rId16"/>
              </a:rPr>
              <a:t>http://www.wildernesscollege.com/bird-communication.html</a:t>
            </a:r>
            <a:r>
              <a:rPr lang="en" sz="1000">
                <a:solidFill>
                  <a:srgbClr val="FFD966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D966"/>
                </a:solidFill>
                <a:hlinkClick r:id="rId17"/>
              </a:rPr>
              <a:t>http://www.wolfcollege.com/why-birds-sing-what-birds-say-their-languages-voices-vocalizations/</a:t>
            </a:r>
            <a:r>
              <a:rPr lang="en" sz="1000">
                <a:solidFill>
                  <a:srgbClr val="FFD966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D966"/>
                </a:solidFill>
                <a:hlinkClick r:id="rId18"/>
              </a:rPr>
              <a:t>http://ir.uiowa.edu/cgi/viewcontent.cgi?article=4840&amp;context=iowareview</a:t>
            </a:r>
            <a:r>
              <a:rPr lang="en" sz="1000">
                <a:solidFill>
                  <a:srgbClr val="FFD966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D966"/>
                </a:solidFill>
                <a:hlinkClick r:id="rId19"/>
              </a:rPr>
              <a:t>http://www.dosits.org/animals/soundproduction/fishproduce/</a:t>
            </a:r>
            <a:r>
              <a:rPr lang="en" sz="1000">
                <a:solidFill>
                  <a:srgbClr val="FFD966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D966"/>
                </a:solidFill>
                <a:hlinkClick r:id="rId20"/>
              </a:rPr>
              <a:t>http://www.eolss.net/sample-chapters/c06/e6-52-04-07.pdf</a:t>
            </a:r>
            <a:r>
              <a:rPr lang="en" sz="1000">
                <a:solidFill>
                  <a:srgbClr val="FFD966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D966"/>
                </a:solidFill>
                <a:hlinkClick r:id="rId21"/>
              </a:rPr>
              <a:t>http://www.cornell.edu/video/electric-fish</a:t>
            </a:r>
            <a:r>
              <a:rPr lang="en" sz="1000">
                <a:solidFill>
                  <a:srgbClr val="FFD966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D966"/>
                </a:solidFill>
                <a:hlinkClick r:id="rId22"/>
              </a:rPr>
              <a:t>http://home.wlu.edu/~ericksonj/engn267_f2013/articles/Inada_JTheoBio_2002.pdf</a:t>
            </a:r>
            <a:r>
              <a:rPr lang="en" sz="1000">
                <a:solidFill>
                  <a:srgbClr val="FFD966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FFD966"/>
                </a:solidFill>
                <a:hlinkClick r:id="rId23"/>
              </a:rPr>
              <a:t>http://ocean.si.edu/bioluminescence</a:t>
            </a:r>
            <a:r>
              <a:rPr lang="en" sz="1000">
                <a:solidFill>
                  <a:srgbClr val="FFD966"/>
                </a:solidFill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169662" y="15572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INSECTS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2202373" cy="165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787" y="2989104"/>
            <a:ext cx="2652325" cy="165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7084" y="1014775"/>
            <a:ext cx="2486466" cy="16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Learning Language</a:t>
            </a:r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1162150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Insects are born being able to communicate with other.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bug is born with a distinctive "vocabulary" that is shared only with other members of its own species.  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 plays little or no role in the ability to produce these signals or to understand them.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Insects: Forms of Communication</a:t>
            </a:r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Visual Communication</a:t>
            </a:r>
          </a:p>
          <a:p>
            <a:pPr indent="-381000" lvl="0" marL="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Tactile communication</a:t>
            </a:r>
          </a:p>
          <a:p>
            <a:pPr indent="-381000" lvl="0" marL="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Acoustic Communication</a:t>
            </a:r>
          </a:p>
          <a:p>
            <a:pPr indent="-381000" lvl="0" marL="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2400">
                <a:solidFill>
                  <a:schemeClr val="dk1"/>
                </a:solidFill>
              </a:rPr>
              <a:t>Chemical Communication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Insects: Visual Communication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Insects have passive and active visual communication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Passive communication involves different color patterns and designs that the insects are born with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Active communication involves body movements and light flashes that take up an insect’s energy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Good for long distances and instant communication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Only helpful during the daytime, when insects can see each other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7662" y="3538787"/>
            <a:ext cx="1892425" cy="14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649" y="3538799"/>
            <a:ext cx="2525857" cy="14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Insects: Tactile Communication </a:t>
            </a:r>
          </a:p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Tactile (or touch) communication involves insect antenna and wing movements to either touch other insects or create short distance visuals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Ants and bees use this commonly for mating, leadership, and territory purposes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Good for instant communication in the dark between two insects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Only good for short distances, repetitive, and attracts predators 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275" y="3077674"/>
            <a:ext cx="2130300" cy="167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7681" y="3077675"/>
            <a:ext cx="2243519" cy="167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Insects: Acoustic Communication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Insects have a much higher range of frequencies they can hear than we do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They can create many different calls using various frequencies, volumes, and patterns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Useful for quick communication around barriers to express a wide range of ideas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Can expose insects to attentive predators, takes much energy, bad for noisy locations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3235075"/>
            <a:ext cx="3438774" cy="17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151899" y="3583125"/>
            <a:ext cx="4581773" cy="102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Insects: Chemical Communication</a:t>
            </a: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Insects communicate pheromones to their own species and allelochemicals to other species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Pheromones are used to attract mates, mark territory, and warn of dangers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Allelochemicals are used as defense against attackers or to attract other insects towards a plant that can be used as a resource for all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Same benefits as acoustic communication with less energy, also lasts longer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Can attract predators, limited usage, affected by wind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9425" y="3579374"/>
            <a:ext cx="2059650" cy="131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4476" y="3579375"/>
            <a:ext cx="2415598" cy="131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