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Proxima Nova"/>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ProximaNova-bold.fntdata"/><Relationship Id="rId16" Type="http://schemas.openxmlformats.org/officeDocument/2006/relationships/font" Target="fonts/ProximaNova-regular.fntdata"/><Relationship Id="rId5" Type="http://schemas.openxmlformats.org/officeDocument/2006/relationships/slide" Target="slides/slide1.xml"/><Relationship Id="rId19" Type="http://schemas.openxmlformats.org/officeDocument/2006/relationships/font" Target="fonts/ProximaNova-boldItalic.fntdata"/><Relationship Id="rId6" Type="http://schemas.openxmlformats.org/officeDocument/2006/relationships/slide" Target="slides/slide2.xml"/><Relationship Id="rId18" Type="http://schemas.openxmlformats.org/officeDocument/2006/relationships/font" Target="fonts/ProximaNova-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 name="Shape 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As hominids evolved, so did their brain sizes, with homo sapiens having larger brains than their predecessors, a trend that is generally undisputed. However, there have been several reputable studies by scientists like John Hawks that show a significant amount of brain shrinkage over the last 20,000 years.  This shrinkage is about 10% less brain volume, or 150 cubic centimeters, in males, with females losing a bit more.  This loss is comparable to the size of a tennis ball.  “Since the Bronze Age, the brain shrank a lot more than you would expect based on the decrease in body size” - John Hawks</a:t>
            </a:r>
          </a:p>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 name="Shape 69"/>
        <p:cNvGrpSpPr/>
        <p:nvPr/>
      </p:nvGrpSpPr>
      <p:grpSpPr>
        <a:xfrm>
          <a:off x="0" y="0"/>
          <a:ext cx="0" cy="0"/>
          <a:chOff x="0" y="0"/>
          <a:chExt cx="0" cy="0"/>
        </a:xfrm>
      </p:grpSpPr>
      <p:sp>
        <p:nvSpPr>
          <p:cNvPr id="70" name="Shape 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 name="Shape 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The cro-magnons had the largest brains of Homo Sapiens in history, (homo sapiens have bigger brains than other hominid species)</a:t>
            </a:r>
          </a:p>
          <a:p>
            <a:pPr lvl="0" rtl="0">
              <a:spcBef>
                <a:spcPts val="0"/>
              </a:spcBef>
              <a:buNone/>
            </a:pPr>
            <a:r>
              <a:t/>
            </a:r>
            <a:endParaRPr/>
          </a:p>
          <a:p>
            <a:pPr lvl="0">
              <a:spcBef>
                <a:spcPts val="0"/>
              </a:spcBef>
              <a:buNone/>
            </a:pPr>
            <a:r>
              <a:rPr lang="en"/>
              <a:t>The cro-magnons lived about 10,000-35,000 years ago</a:t>
            </a:r>
          </a:p>
          <a:p>
            <a:pPr lvl="0" rtl="0">
              <a:spcBef>
                <a:spcPts val="0"/>
              </a:spcBef>
              <a:buNone/>
            </a:pPr>
            <a:r>
              <a:t/>
            </a:r>
            <a:endParaRPr/>
          </a:p>
          <a:p>
            <a:pPr lvl="0" rtl="0">
              <a:spcBef>
                <a:spcPts val="0"/>
              </a:spcBef>
              <a:buNone/>
            </a:pPr>
            <a:r>
              <a:rPr lang="en"/>
              <a:t>Predominantly found in Europe according to fossils</a:t>
            </a:r>
          </a:p>
          <a:p>
            <a:pPr lvl="0">
              <a:spcBef>
                <a:spcPts val="0"/>
              </a:spcBef>
              <a:buNone/>
            </a:pPr>
            <a:r>
              <a:t/>
            </a:r>
            <a:endParaRPr/>
          </a:p>
          <a:p>
            <a:pPr lvl="0" rtl="0">
              <a:spcBef>
                <a:spcPts val="0"/>
              </a:spcBef>
              <a:buNone/>
            </a:pPr>
            <a:r>
              <a:rPr lang="en"/>
              <a:t>Many scientists believe that their larger brains were attributed to their larger body size</a:t>
            </a:r>
          </a:p>
          <a:p>
            <a:pPr lvl="0">
              <a:spcBef>
                <a:spcPts val="0"/>
              </a:spcBef>
              <a:buNone/>
            </a:pPr>
            <a:r>
              <a:t/>
            </a:r>
            <a:endParaRPr/>
          </a:p>
          <a:p>
            <a:pPr lvl="0">
              <a:spcBef>
                <a:spcPts val="0"/>
              </a:spcBef>
              <a:buNone/>
            </a:pPr>
            <a:r>
              <a:rPr lang="en"/>
              <a:t>Their EQ, a ratio of brain volume to body mass, is about the same as that of modern humans</a:t>
            </a:r>
          </a:p>
          <a:p>
            <a:pPr lvl="0">
              <a:spcBef>
                <a:spcPts val="0"/>
              </a:spcBef>
              <a:buNone/>
            </a:pPr>
            <a:r>
              <a:t/>
            </a:r>
            <a:endParaRPr/>
          </a:p>
          <a:p>
            <a:pPr lvl="0">
              <a:spcBef>
                <a:spcPts val="0"/>
              </a:spcBef>
              <a:buNone/>
            </a:pPr>
            <a:r>
              <a:rPr lang="en"/>
              <a:t>Human brains shrunk after this across the world</a:t>
            </a:r>
          </a:p>
          <a:p>
            <a:pPr lvl="0">
              <a:spcBef>
                <a:spcPts val="0"/>
              </a:spcBef>
              <a:buNone/>
            </a:pPr>
            <a:r>
              <a:t/>
            </a:r>
            <a:endParaRPr/>
          </a:p>
          <a:p>
            <a:pPr lvl="0" rtl="0">
              <a:spcBef>
                <a:spcPts val="0"/>
              </a:spcBef>
              <a:buNone/>
            </a:pPr>
            <a:r>
              <a:rPr lang="en"/>
              <a:t>Why did our brains shrink?</a:t>
            </a:r>
          </a:p>
          <a:p>
            <a:pPr lvl="0" rtl="0">
              <a:spcBef>
                <a:spcPts val="0"/>
              </a:spcBef>
              <a:buNone/>
            </a:pPr>
            <a:r>
              <a:t/>
            </a:r>
            <a:endParaRPr/>
          </a:p>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Some scientists believed that global warming caused this trend.  This is because a hotter climate would lead to evolving a smaller skeletal structure to reduce body temperature, which would have shrunk skull and brain size.  However, these climate warming trends have happened periodically for the last 2 million years, so it seems that these modern developments would be caused by something else.</a:t>
            </a:r>
          </a:p>
          <a:p>
            <a:pPr lvl="0">
              <a:spcBef>
                <a:spcPts val="0"/>
              </a:spcBef>
              <a:buNone/>
            </a:pPr>
            <a:r>
              <a:t/>
            </a:r>
            <a:endParaRPr/>
          </a:p>
          <a:p>
            <a:pPr lvl="0">
              <a:spcBef>
                <a:spcPts val="0"/>
              </a:spcBef>
              <a:buNone/>
            </a:pPr>
            <a:r>
              <a:rPr lang="en"/>
              <a:t>Others believed that the agricultural revolution could’ve caused a brain size decrease.  Early agricultural life was often deficient in protein because many farmers didn’t grow any animals and relied heavily on grains.  This would cause a protein deficiency, which can stunt brain growth.  However, the brain shrinking trends were found in countries like Africa and Australia, where agricultural revolutions had not yet occurred. </a:t>
            </a:r>
          </a:p>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 name="Shape 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David Geary and Drew Bailey believed in the Idiocracy Theory, which is that we have been losing intelligence over time. They did extensive research tracking population with brain size, and found that for sparsely populated areas, the brain grew over time.  As population density grew, brain sizes decreased with about a 3-4% EQ drop about 15,000 years ago.  The trend held true for every continent they studied.  The researchers concluded that as societies become more complex, intelligence is not as key to survival.  This was because of what they called “social safety nets” which allow individuals to rely on others for help in survival as opposed to their own intelligence.  </a:t>
            </a:r>
          </a:p>
          <a:p>
            <a:pPr lvl="0">
              <a:spcBef>
                <a:spcPts val="0"/>
              </a:spcBef>
              <a:buNone/>
            </a:pPr>
            <a:r>
              <a:t/>
            </a:r>
            <a:endParaRPr/>
          </a:p>
          <a:p>
            <a:pPr lvl="0">
              <a:spcBef>
                <a:spcPts val="0"/>
              </a:spcBef>
              <a:buNone/>
            </a:pPr>
            <a:r>
              <a:rPr lang="en"/>
              <a:t>David Geary says that “Practically speaking, our ancestors were not our intellectual or creative equals because they lacked the same kind of cultural support. The rise of agriculture and modern cities based on economic specialization has allowed the very brightest people to focus their efforts in the sciences, the arts, and other fields. Their ancient counterparts didn’t have that infrastructure to support them. It took all their efforts just to get through life.” </a:t>
            </a:r>
          </a:p>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The scientist John Hawks, who developed the theory that brains are shrinking, posits that the ideal brain “The best brain “yields the most intelligence for the least energy”.  The brain requires a tremendous amount of energy, and consumes about 20% of your body’s calories.  “So although a bigger brain can presumably carry out more functions, it takes longer to develop and it uses more energy.”  The kind of brain efficiency that Hawks talks about is similar to the idea of brain density, which compares the amount of neurons to the cerebral cortex mass. Critics argue that Hawks’s theory would need lots of very unlikely mutations over thousands of years.  But a population boom from about 10-20k years ago could have allowed for some mutations that would decrease brain size.  Recently, the DNA in our brains have been mutating and rewiring in ways that make it more efficient, and seem to agree with Hawks’s theory.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Scientists Richard Wrangham and Brian Hare think the recent changes are because humans are becoming domesticated.  In proving this, the scientist have studies on about 30 animals with about 10-15% loss of brain volume when domesticated.  Wrangham thinks “My suspicion is that the easiest way for natural selection to reduce aggressiveness is to favor those individuals whose brains develop relatively slowly in relation to their bodies.”  Unlike the previous theory, this theory relies on small incremental evolutions and changes to the brain over time, as opposed to large and very improbable mutations.  Brian Hare believes no group is more intelligent than others, “all you can say is that wild types and domesticates think differently”.  This implies that the changes in domestication do not necessarily imply a loss of intelligence.</a:t>
            </a:r>
          </a:p>
          <a:p>
            <a:pPr lvl="0">
              <a:spcBef>
                <a:spcPts val="0"/>
              </a:spcBef>
              <a:buNone/>
            </a:pPr>
            <a:r>
              <a:t/>
            </a:r>
            <a:endParaRPr/>
          </a:p>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Dimitri Belyaev conducted an experiment in which he raised silver foxes selectively breeding those that snarled slower to a threat.  After over 12 generations they showed domesticated traits like floppy ears, curly tails, smaller skeleton, white spots on fur, less “sexual dimorphism” and lower aggression.  </a:t>
            </a:r>
          </a:p>
          <a:p>
            <a:pPr lvl="0">
              <a:spcBef>
                <a:spcPts val="0"/>
              </a:spcBef>
              <a:buNone/>
            </a:pPr>
            <a:r>
              <a:t/>
            </a:r>
            <a:endParaRPr/>
          </a:p>
          <a:p>
            <a:pPr lvl="0">
              <a:spcBef>
                <a:spcPts val="0"/>
              </a:spcBef>
              <a:buNone/>
            </a:pPr>
            <a:r>
              <a:rPr lang="en"/>
              <a:t>Another study shows that wolves have larger brains and are more independent than dogs, who have smaller brains and depend on humans moreso.  Brian Hare says that “Wolves seem to be a little bit more persistent than dogs in solving simple problems like how to open a box or navigate a detour … Wolves persevere when dogs readily give up.”</a:t>
            </a:r>
          </a:p>
          <a:p>
            <a:pPr lvl="0">
              <a:spcBef>
                <a:spcPts val="0"/>
              </a:spcBef>
              <a:buNone/>
            </a:pPr>
            <a:r>
              <a:t/>
            </a:r>
            <a:endParaRPr/>
          </a:p>
          <a:p>
            <a:pPr lvl="0">
              <a:spcBef>
                <a:spcPts val="0"/>
              </a:spcBef>
              <a:buNone/>
            </a:pPr>
            <a:r>
              <a:rPr lang="en"/>
              <a:t>Similarly, Hare hypothesizes that Bonobos are domesticated chimps.  He continues, saying that “Bonobos look and behave like juvenile chimps… They are gracile. They never show lethal aggression and do not kill each other. They also have brains that are 20 percent smaller than those of chimps.”  He thinks the trend toward domestication is because the Bonobos have a food surplus that led to more cooperation.  </a:t>
            </a: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Through studying the size of the brain over time, and the possible theories behind the trend, it seems that not one of the theories is conclusive or definite.  However, many parts of these theories seem valid, and could be considered altogether to give a better understanding of how the brain has shrunk in recent times, and how humans might be losing intelligence.  All of these theories point to the fact that the human brain is not designed simply to be the smartest or the best, like many people characterize it as.  Much like other species and the rest of the human body, the human brain was designed to adapt to the environment and survive at all costs.  The fact that humans evolve over time and that our brains are shrinking implies that a bigger brain is not necessarily better or more beneficial, and depends on the environment.</a:t>
            </a:r>
          </a:p>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cxnSp>
        <p:nvCxnSpPr>
          <p:cNvPr id="10" name="Shape 10"/>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11" name="Shape 11"/>
          <p:cNvSpPr txBox="1"/>
          <p:nvPr>
            <p:ph type="ctrTitle"/>
          </p:nvPr>
        </p:nvSpPr>
        <p:spPr>
          <a:xfrm>
            <a:off x="510450" y="1257300"/>
            <a:ext cx="8123100" cy="1588500"/>
          </a:xfrm>
          <a:prstGeom prst="rect">
            <a:avLst/>
          </a:prstGeom>
        </p:spPr>
        <p:txBody>
          <a:bodyPr anchorCtr="0" anchor="b"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12" name="Shape 12"/>
          <p:cNvSpPr txBox="1"/>
          <p:nvPr>
            <p:ph idx="1" type="subTitle"/>
          </p:nvPr>
        </p:nvSpPr>
        <p:spPr>
          <a:xfrm>
            <a:off x="510450" y="3182312"/>
            <a:ext cx="8123100" cy="630000"/>
          </a:xfrm>
          <a:prstGeom prst="rect">
            <a:avLst/>
          </a:prstGeom>
        </p:spPr>
        <p:txBody>
          <a:bodyPr anchorCtr="0" anchor="t" bIns="91425" lIns="91425" rIns="91425" tIns="91425"/>
          <a:lstStyle>
            <a:lvl1pPr lvl="0">
              <a:lnSpc>
                <a:spcPct val="100000"/>
              </a:lnSpc>
              <a:spcBef>
                <a:spcPts val="0"/>
              </a:spcBef>
              <a:spcAft>
                <a:spcPts val="0"/>
              </a:spcAft>
              <a:buClr>
                <a:schemeClr val="lt1"/>
              </a:buClr>
              <a:buSzPct val="100000"/>
              <a:buNone/>
              <a:defRPr sz="2400">
                <a:solidFill>
                  <a:schemeClr val="lt1"/>
                </a:solidFill>
              </a:defRPr>
            </a:lvl1pPr>
            <a:lvl2pPr lvl="1">
              <a:lnSpc>
                <a:spcPct val="100000"/>
              </a:lnSpc>
              <a:spcBef>
                <a:spcPts val="0"/>
              </a:spcBef>
              <a:spcAft>
                <a:spcPts val="0"/>
              </a:spcAft>
              <a:buClr>
                <a:schemeClr val="lt1"/>
              </a:buClr>
              <a:buSzPct val="100000"/>
              <a:buNone/>
              <a:defRPr sz="2400">
                <a:solidFill>
                  <a:schemeClr val="lt1"/>
                </a:solidFill>
              </a:defRPr>
            </a:lvl2pPr>
            <a:lvl3pPr lvl="2">
              <a:lnSpc>
                <a:spcPct val="100000"/>
              </a:lnSpc>
              <a:spcBef>
                <a:spcPts val="0"/>
              </a:spcBef>
              <a:spcAft>
                <a:spcPts val="0"/>
              </a:spcAft>
              <a:buClr>
                <a:schemeClr val="lt1"/>
              </a:buClr>
              <a:buSzPct val="100000"/>
              <a:buNone/>
              <a:defRPr sz="2400">
                <a:solidFill>
                  <a:schemeClr val="lt1"/>
                </a:solidFill>
              </a:defRPr>
            </a:lvl3pPr>
            <a:lvl4pPr lvl="3">
              <a:lnSpc>
                <a:spcPct val="100000"/>
              </a:lnSpc>
              <a:spcBef>
                <a:spcPts val="0"/>
              </a:spcBef>
              <a:spcAft>
                <a:spcPts val="0"/>
              </a:spcAft>
              <a:buClr>
                <a:schemeClr val="lt1"/>
              </a:buClr>
              <a:buSzPct val="100000"/>
              <a:buNone/>
              <a:defRPr sz="2400">
                <a:solidFill>
                  <a:schemeClr val="lt1"/>
                </a:solidFill>
              </a:defRPr>
            </a:lvl4pPr>
            <a:lvl5pPr lvl="4">
              <a:lnSpc>
                <a:spcPct val="100000"/>
              </a:lnSpc>
              <a:spcBef>
                <a:spcPts val="0"/>
              </a:spcBef>
              <a:spcAft>
                <a:spcPts val="0"/>
              </a:spcAft>
              <a:buClr>
                <a:schemeClr val="lt1"/>
              </a:buClr>
              <a:buSzPct val="100000"/>
              <a:buNone/>
              <a:defRPr sz="2400">
                <a:solidFill>
                  <a:schemeClr val="lt1"/>
                </a:solidFill>
              </a:defRPr>
            </a:lvl5pPr>
            <a:lvl6pPr lvl="5">
              <a:lnSpc>
                <a:spcPct val="100000"/>
              </a:lnSpc>
              <a:spcBef>
                <a:spcPts val="0"/>
              </a:spcBef>
              <a:spcAft>
                <a:spcPts val="0"/>
              </a:spcAft>
              <a:buClr>
                <a:schemeClr val="lt1"/>
              </a:buClr>
              <a:buSzPct val="100000"/>
              <a:buNone/>
              <a:defRPr sz="2400">
                <a:solidFill>
                  <a:schemeClr val="lt1"/>
                </a:solidFill>
              </a:defRPr>
            </a:lvl6pPr>
            <a:lvl7pPr lvl="6">
              <a:lnSpc>
                <a:spcPct val="100000"/>
              </a:lnSpc>
              <a:spcBef>
                <a:spcPts val="0"/>
              </a:spcBef>
              <a:spcAft>
                <a:spcPts val="0"/>
              </a:spcAft>
              <a:buClr>
                <a:schemeClr val="lt1"/>
              </a:buClr>
              <a:buSzPct val="100000"/>
              <a:buNone/>
              <a:defRPr sz="2400">
                <a:solidFill>
                  <a:schemeClr val="lt1"/>
                </a:solidFill>
              </a:defRPr>
            </a:lvl7pPr>
            <a:lvl8pPr lvl="7">
              <a:lnSpc>
                <a:spcPct val="100000"/>
              </a:lnSpc>
              <a:spcBef>
                <a:spcPts val="0"/>
              </a:spcBef>
              <a:spcAft>
                <a:spcPts val="0"/>
              </a:spcAft>
              <a:buClr>
                <a:schemeClr val="lt1"/>
              </a:buClr>
              <a:buSzPct val="100000"/>
              <a:buNone/>
              <a:defRPr sz="2400">
                <a:solidFill>
                  <a:schemeClr val="lt1"/>
                </a:solidFill>
              </a:defRPr>
            </a:lvl8pPr>
            <a:lvl9pPr lvl="8">
              <a:lnSpc>
                <a:spcPct val="100000"/>
              </a:lnSpc>
              <a:spcBef>
                <a:spcPts val="0"/>
              </a:spcBef>
              <a:spcAft>
                <a:spcPts val="0"/>
              </a:spcAft>
              <a:buClr>
                <a:schemeClr val="lt1"/>
              </a:buClr>
              <a:buSzPct val="100000"/>
              <a:buNone/>
              <a:defRPr sz="2400">
                <a:solidFill>
                  <a:schemeClr val="lt1"/>
                </a:solidFill>
              </a:defRPr>
            </a:lvl9pPr>
          </a:lstStyle>
          <a:p/>
        </p:txBody>
      </p:sp>
      <p:sp>
        <p:nvSpPr>
          <p:cNvPr id="13" name="Shape 1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8" name="Shape 48"/>
        <p:cNvGrpSpPr/>
        <p:nvPr/>
      </p:nvGrpSpPr>
      <p:grpSpPr>
        <a:xfrm>
          <a:off x="0" y="0"/>
          <a:ext cx="0" cy="0"/>
          <a:chOff x="0" y="0"/>
          <a:chExt cx="0" cy="0"/>
        </a:xfrm>
      </p:grpSpPr>
      <p:sp>
        <p:nvSpPr>
          <p:cNvPr id="49" name="Shape 49"/>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50" name="Shape 50"/>
          <p:cNvSpPr txBox="1"/>
          <p:nvPr>
            <p:ph type="title"/>
          </p:nvPr>
        </p:nvSpPr>
        <p:spPr>
          <a:xfrm>
            <a:off x="311700" y="991475"/>
            <a:ext cx="8520600" cy="1917900"/>
          </a:xfrm>
          <a:prstGeom prst="rect">
            <a:avLst/>
          </a:prstGeom>
        </p:spPr>
        <p:txBody>
          <a:bodyPr anchorCtr="0" anchor="ctr" bIns="91425" lIns="91425" rIns="91425" tIns="91425"/>
          <a:lstStyle>
            <a:lvl1pPr lvl="0" algn="ctr">
              <a:spcBef>
                <a:spcPts val="0"/>
              </a:spcBef>
              <a:buSzPct val="100000"/>
              <a:defRPr b="1" sz="14000"/>
            </a:lvl1pPr>
            <a:lvl2pPr lvl="1" algn="ctr">
              <a:spcBef>
                <a:spcPts val="0"/>
              </a:spcBef>
              <a:buSzPct val="100000"/>
              <a:defRPr b="1" sz="14000"/>
            </a:lvl2pPr>
            <a:lvl3pPr lvl="2" algn="ctr">
              <a:spcBef>
                <a:spcPts val="0"/>
              </a:spcBef>
              <a:buSzPct val="100000"/>
              <a:defRPr b="1" sz="14000"/>
            </a:lvl3pPr>
            <a:lvl4pPr lvl="3" algn="ctr">
              <a:spcBef>
                <a:spcPts val="0"/>
              </a:spcBef>
              <a:buSzPct val="100000"/>
              <a:defRPr b="1" sz="14000"/>
            </a:lvl4pPr>
            <a:lvl5pPr lvl="4" algn="ctr">
              <a:spcBef>
                <a:spcPts val="0"/>
              </a:spcBef>
              <a:buSzPct val="100000"/>
              <a:defRPr b="1" sz="14000"/>
            </a:lvl5pPr>
            <a:lvl6pPr lvl="5" algn="ctr">
              <a:spcBef>
                <a:spcPts val="0"/>
              </a:spcBef>
              <a:buSzPct val="100000"/>
              <a:defRPr b="1" sz="14000"/>
            </a:lvl6pPr>
            <a:lvl7pPr lvl="6" algn="ctr">
              <a:spcBef>
                <a:spcPts val="0"/>
              </a:spcBef>
              <a:buSzPct val="100000"/>
              <a:defRPr b="1" sz="14000"/>
            </a:lvl7pPr>
            <a:lvl8pPr lvl="7" algn="ctr">
              <a:spcBef>
                <a:spcPts val="0"/>
              </a:spcBef>
              <a:buSzPct val="100000"/>
              <a:defRPr b="1" sz="14000"/>
            </a:lvl8pPr>
            <a:lvl9pPr lvl="8" algn="ctr">
              <a:spcBef>
                <a:spcPts val="0"/>
              </a:spcBef>
              <a:buSzPct val="100000"/>
              <a:defRPr b="1" sz="14000"/>
            </a:lvl9pPr>
          </a:lstStyle>
          <a:p/>
        </p:txBody>
      </p:sp>
      <p:sp>
        <p:nvSpPr>
          <p:cNvPr id="51" name="Shape 51"/>
          <p:cNvSpPr txBox="1"/>
          <p:nvPr>
            <p:ph idx="1" type="body"/>
          </p:nvPr>
        </p:nvSpPr>
        <p:spPr>
          <a:xfrm>
            <a:off x="311700" y="3071300"/>
            <a:ext cx="8520600" cy="901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2" name="Shape 5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4" name="Shape 14"/>
        <p:cNvGrpSpPr/>
        <p:nvPr/>
      </p:nvGrpSpPr>
      <p:grpSpPr>
        <a:xfrm>
          <a:off x="0" y="0"/>
          <a:ext cx="0" cy="0"/>
          <a:chOff x="0" y="0"/>
          <a:chExt cx="0" cy="0"/>
        </a:xfrm>
      </p:grpSpPr>
      <p:cxnSp>
        <p:nvCxnSpPr>
          <p:cNvPr id="15" name="Shape 15"/>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16" name="Shape 16"/>
          <p:cNvSpPr txBox="1"/>
          <p:nvPr>
            <p:ph type="title"/>
          </p:nvPr>
        </p:nvSpPr>
        <p:spPr>
          <a:xfrm>
            <a:off x="510450" y="2057400"/>
            <a:ext cx="8123100" cy="778800"/>
          </a:xfrm>
          <a:prstGeom prst="rect">
            <a:avLst/>
          </a:prstGeom>
        </p:spPr>
        <p:txBody>
          <a:bodyPr anchorCtr="0" anchor="b" bIns="91425" lIns="91425" rIns="91425" tIns="91425"/>
          <a:lstStyle>
            <a:lvl1pPr lvl="0">
              <a:spcBef>
                <a:spcPts val="0"/>
              </a:spcBef>
              <a:buClr>
                <a:schemeClr val="lt1"/>
              </a:buClr>
              <a:buSzPct val="100000"/>
              <a:defRPr sz="3600">
                <a:solidFill>
                  <a:schemeClr val="lt1"/>
                </a:solidFill>
              </a:defRPr>
            </a:lvl1pPr>
            <a:lvl2pPr lvl="1">
              <a:spcBef>
                <a:spcPts val="0"/>
              </a:spcBef>
              <a:buClr>
                <a:schemeClr val="lt1"/>
              </a:buClr>
              <a:buSzPct val="100000"/>
              <a:defRPr sz="3600">
                <a:solidFill>
                  <a:schemeClr val="lt1"/>
                </a:solidFill>
              </a:defRPr>
            </a:lvl2pPr>
            <a:lvl3pPr lvl="2">
              <a:spcBef>
                <a:spcPts val="0"/>
              </a:spcBef>
              <a:buClr>
                <a:schemeClr val="lt1"/>
              </a:buClr>
              <a:buSzPct val="100000"/>
              <a:defRPr sz="3600">
                <a:solidFill>
                  <a:schemeClr val="lt1"/>
                </a:solidFill>
              </a:defRPr>
            </a:lvl3pPr>
            <a:lvl4pPr lvl="3">
              <a:spcBef>
                <a:spcPts val="0"/>
              </a:spcBef>
              <a:buClr>
                <a:schemeClr val="lt1"/>
              </a:buClr>
              <a:buSzPct val="100000"/>
              <a:defRPr sz="3600">
                <a:solidFill>
                  <a:schemeClr val="lt1"/>
                </a:solidFill>
              </a:defRPr>
            </a:lvl4pPr>
            <a:lvl5pPr lvl="4">
              <a:spcBef>
                <a:spcPts val="0"/>
              </a:spcBef>
              <a:buClr>
                <a:schemeClr val="lt1"/>
              </a:buClr>
              <a:buSzPct val="100000"/>
              <a:defRPr sz="3600">
                <a:solidFill>
                  <a:schemeClr val="lt1"/>
                </a:solidFill>
              </a:defRPr>
            </a:lvl5pPr>
            <a:lvl6pPr lvl="5">
              <a:spcBef>
                <a:spcPts val="0"/>
              </a:spcBef>
              <a:buClr>
                <a:schemeClr val="lt1"/>
              </a:buClr>
              <a:buSzPct val="100000"/>
              <a:defRPr sz="3600">
                <a:solidFill>
                  <a:schemeClr val="lt1"/>
                </a:solidFill>
              </a:defRPr>
            </a:lvl6pPr>
            <a:lvl7pPr lvl="6">
              <a:spcBef>
                <a:spcPts val="0"/>
              </a:spcBef>
              <a:buClr>
                <a:schemeClr val="lt1"/>
              </a:buClr>
              <a:buSzPct val="100000"/>
              <a:defRPr sz="3600">
                <a:solidFill>
                  <a:schemeClr val="lt1"/>
                </a:solidFill>
              </a:defRPr>
            </a:lvl7pPr>
            <a:lvl8pPr lvl="7">
              <a:spcBef>
                <a:spcPts val="0"/>
              </a:spcBef>
              <a:buClr>
                <a:schemeClr val="lt1"/>
              </a:buClr>
              <a:buSzPct val="100000"/>
              <a:defRPr sz="3600">
                <a:solidFill>
                  <a:schemeClr val="lt1"/>
                </a:solidFill>
              </a:defRPr>
            </a:lvl8pPr>
            <a:lvl9pPr lvl="8">
              <a:spcBef>
                <a:spcPts val="0"/>
              </a:spcBef>
              <a:buClr>
                <a:schemeClr val="lt1"/>
              </a:buClr>
              <a:buSzPct val="100000"/>
              <a:defRPr sz="3600">
                <a:solidFill>
                  <a:schemeClr val="lt1"/>
                </a:solidFill>
              </a:defRPr>
            </a:lvl9pPr>
          </a:lstStyle>
          <a:p/>
        </p:txBody>
      </p:sp>
      <p:sp>
        <p:nvSpPr>
          <p:cNvPr id="17" name="Shape 1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20" name="Shape 20"/>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3" name="Shape 23"/>
        <p:cNvGrpSpPr/>
        <p:nvPr/>
      </p:nvGrpSpPr>
      <p:grpSpPr>
        <a:xfrm>
          <a:off x="0" y="0"/>
          <a:ext cx="0" cy="0"/>
          <a:chOff x="0" y="0"/>
          <a:chExt cx="0" cy="0"/>
        </a:xfrm>
      </p:grpSpPr>
      <p:sp>
        <p:nvSpPr>
          <p:cNvPr id="24" name="Shape 24"/>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5" name="Shape 25"/>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6" name="Shape 26"/>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8" name="Shape 28"/>
        <p:cNvGrpSpPr/>
        <p:nvPr/>
      </p:nvGrpSpPr>
      <p:grpSpPr>
        <a:xfrm>
          <a:off x="0" y="0"/>
          <a:ext cx="0" cy="0"/>
          <a:chOff x="0" y="0"/>
          <a:chExt cx="0" cy="0"/>
        </a:xfrm>
      </p:grpSpPr>
      <p:sp>
        <p:nvSpPr>
          <p:cNvPr id="29" name="Shape 29"/>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0" name="Shape 3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1" name="Shape 31"/>
        <p:cNvGrpSpPr/>
        <p:nvPr/>
      </p:nvGrpSpPr>
      <p:grpSpPr>
        <a:xfrm>
          <a:off x="0" y="0"/>
          <a:ext cx="0" cy="0"/>
          <a:chOff x="0" y="0"/>
          <a:chExt cx="0" cy="0"/>
        </a:xfrm>
      </p:grpSpPr>
      <p:sp>
        <p:nvSpPr>
          <p:cNvPr id="32" name="Shape 32"/>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3" name="Shape 33"/>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5" name="Shape 35"/>
        <p:cNvGrpSpPr/>
        <p:nvPr/>
      </p:nvGrpSpPr>
      <p:grpSpPr>
        <a:xfrm>
          <a:off x="0" y="0"/>
          <a:ext cx="0" cy="0"/>
          <a:chOff x="0" y="0"/>
          <a:chExt cx="0" cy="0"/>
        </a:xfrm>
      </p:grpSpPr>
      <p:sp>
        <p:nvSpPr>
          <p:cNvPr id="36" name="Shape 36"/>
          <p:cNvSpPr txBox="1"/>
          <p:nvPr>
            <p:ph type="title"/>
          </p:nvPr>
        </p:nvSpPr>
        <p:spPr>
          <a:xfrm>
            <a:off x="490250" y="526350"/>
            <a:ext cx="57975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7" name="Shape 3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8"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40" name="Shape 40"/>
          <p:cNvCxnSpPr/>
          <p:nvPr/>
        </p:nvCxnSpPr>
        <p:spPr>
          <a:xfrm>
            <a:off x="5029675" y="4495500"/>
            <a:ext cx="468300" cy="0"/>
          </a:xfrm>
          <a:prstGeom prst="straightConnector1">
            <a:avLst/>
          </a:prstGeom>
          <a:noFill/>
          <a:ln cap="flat" cmpd="sng" w="19050">
            <a:solidFill>
              <a:schemeClr val="lt2"/>
            </a:solidFill>
            <a:prstDash val="solid"/>
            <a:round/>
            <a:headEnd len="med" w="med" type="none"/>
            <a:tailEnd len="med" w="med" type="none"/>
          </a:ln>
        </p:spPr>
      </p:cxnSp>
      <p:sp>
        <p:nvSpPr>
          <p:cNvPr id="41" name="Shape 41"/>
          <p:cNvSpPr txBox="1"/>
          <p:nvPr>
            <p:ph type="title"/>
          </p:nvPr>
        </p:nvSpPr>
        <p:spPr>
          <a:xfrm>
            <a:off x="265500" y="1205825"/>
            <a:ext cx="4045200" cy="15096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2" name="Shape 42"/>
          <p:cNvSpPr txBox="1"/>
          <p:nvPr>
            <p:ph idx="1" type="subTitle"/>
          </p:nvPr>
        </p:nvSpPr>
        <p:spPr>
          <a:xfrm>
            <a:off x="265500" y="2769000"/>
            <a:ext cx="4045200" cy="13455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3" name="Shape 43"/>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44" name="Shape 4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311700" y="4236825"/>
            <a:ext cx="5998800" cy="598800"/>
          </a:xfrm>
          <a:prstGeom prst="rect">
            <a:avLst/>
          </a:prstGeom>
        </p:spPr>
        <p:txBody>
          <a:bodyPr anchorCtr="0" anchor="ctr" bIns="91425" lIns="91425" rIns="91425" tIns="91425"/>
          <a:lstStyle>
            <a:lvl1pPr lvl="0">
              <a:lnSpc>
                <a:spcPct val="100000"/>
              </a:lnSpc>
              <a:spcBef>
                <a:spcPts val="0"/>
              </a:spcBef>
              <a:spcAft>
                <a:spcPts val="0"/>
              </a:spcAft>
              <a:buSzPct val="100000"/>
              <a:buNone/>
              <a:defRPr sz="2100"/>
            </a:lvl1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1"/>
                </a:solidFill>
                <a:latin typeface="Proxima Nova"/>
                <a:ea typeface="Proxima Nova"/>
                <a:cs typeface="Proxima Nova"/>
                <a:sym typeface="Proxima Nov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hyperlink" Target="https://www.quantamagazine.org/wp-content/uploads/2015/11/BrainDensity.png" TargetMode="External"/><Relationship Id="rId10" Type="http://schemas.openxmlformats.org/officeDocument/2006/relationships/hyperlink" Target="http://www.chicagoarchitecture.org/wp-content/uploads/2014/09/DSC_4245.jpg" TargetMode="External"/><Relationship Id="rId13" Type="http://schemas.openxmlformats.org/officeDocument/2006/relationships/hyperlink" Target="http://s2.quickmeme.com/img/4a/4a1e5c89016adb8ee2ef643006f30e2784a66f043b66554ab11f10e20c2282d0.jpg" TargetMode="External"/><Relationship Id="rId12" Type="http://schemas.openxmlformats.org/officeDocument/2006/relationships/hyperlink" Target="https://www.metabunk.org/data/MetaMirrorCache/www_meteoritecollector_org_gallery_main_php_ea23a35e883058c4a63610e3e82c0fec._.jpg" TargetMode="External"/><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pngimg.com/upload/small/tennis_PNG10405.png" TargetMode="External"/><Relationship Id="rId4" Type="http://schemas.openxmlformats.org/officeDocument/2006/relationships/hyperlink" Target="http://i.imgur.com/aVUH1ON.jpg" TargetMode="External"/><Relationship Id="rId9" Type="http://schemas.openxmlformats.org/officeDocument/2006/relationships/hyperlink" Target="https://www.texasbeyondhistory.net/beene/images/Weir-woodworking.jpg" TargetMode="External"/><Relationship Id="rId15" Type="http://schemas.openxmlformats.org/officeDocument/2006/relationships/hyperlink" Target="http://themindunleashed.com/wp-content/uploads/2016/04/encoun.jpg" TargetMode="External"/><Relationship Id="rId14" Type="http://schemas.openxmlformats.org/officeDocument/2006/relationships/hyperlink" Target="https://4.bp.blogspot.com/-Eo5XNbcxWfc/UN9pkOXae6I/AAAAAAAAg3E/FC0bhJWeM8I/s640/silver+fox+5.jpg" TargetMode="External"/><Relationship Id="rId16" Type="http://schemas.openxmlformats.org/officeDocument/2006/relationships/hyperlink" Target="http://ngm.nationalgeographic.com/2013/03/bonobos/img/physical-differences-990.jpg" TargetMode="External"/><Relationship Id="rId5" Type="http://schemas.openxmlformats.org/officeDocument/2006/relationships/hyperlink" Target="https://upload.wikimedia.org/wikipedia/commons/thumb/f/f5/Cro-Magnon.jpg/220px-Cro-Magnon.jpg" TargetMode="External"/><Relationship Id="rId6" Type="http://schemas.openxmlformats.org/officeDocument/2006/relationships/hyperlink" Target="http://realhistoryww.com/world_history/ancient/images_eman/cro_magnon_3.jpg" TargetMode="External"/><Relationship Id="rId7" Type="http://schemas.openxmlformats.org/officeDocument/2006/relationships/hyperlink" Target="https://www.climate.gov/sites/default/files/PaleoTemp_EPICA_large.png" TargetMode="External"/><Relationship Id="rId8" Type="http://schemas.openxmlformats.org/officeDocument/2006/relationships/hyperlink" Target="http://i.kinja-img.com/gawker-media/image/upload/zlh1iknpwenlxpqon60o.j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02.png"/><Relationship Id="rId4" Type="http://schemas.openxmlformats.org/officeDocument/2006/relationships/image" Target="../media/image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0.png"/><Relationship Id="rId4" Type="http://schemas.openxmlformats.org/officeDocument/2006/relationships/image" Target="../media/image06.png"/><Relationship Id="rId5" Type="http://schemas.openxmlformats.org/officeDocument/2006/relationships/image" Target="../media/image0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0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5.png"/><Relationship Id="rId4" Type="http://schemas.openxmlformats.org/officeDocument/2006/relationships/image" Target="../media/image03.png"/><Relationship Id="rId5" Type="http://schemas.openxmlformats.org/officeDocument/2006/relationships/image" Target="../media/image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 name="Shape 58"/>
        <p:cNvGrpSpPr/>
        <p:nvPr/>
      </p:nvGrpSpPr>
      <p:grpSpPr>
        <a:xfrm>
          <a:off x="0" y="0"/>
          <a:ext cx="0" cy="0"/>
          <a:chOff x="0" y="0"/>
          <a:chExt cx="0" cy="0"/>
        </a:xfrm>
      </p:grpSpPr>
      <p:sp>
        <p:nvSpPr>
          <p:cNvPr id="59" name="Shape 59"/>
          <p:cNvSpPr txBox="1"/>
          <p:nvPr>
            <p:ph type="ctrTitle"/>
          </p:nvPr>
        </p:nvSpPr>
        <p:spPr>
          <a:xfrm>
            <a:off x="510450" y="1257300"/>
            <a:ext cx="8123100" cy="1588500"/>
          </a:xfrm>
          <a:prstGeom prst="rect">
            <a:avLst/>
          </a:prstGeom>
        </p:spPr>
        <p:txBody>
          <a:bodyPr anchorCtr="0" anchor="b" bIns="91425" lIns="91425" rIns="91425" tIns="91425">
            <a:noAutofit/>
          </a:bodyPr>
          <a:lstStyle/>
          <a:p>
            <a:pPr lvl="0">
              <a:spcBef>
                <a:spcPts val="0"/>
              </a:spcBef>
              <a:buNone/>
            </a:pPr>
            <a:r>
              <a:rPr lang="en"/>
              <a:t>The Evolution of the Human Brain Size</a:t>
            </a:r>
          </a:p>
        </p:txBody>
      </p:sp>
      <p:sp>
        <p:nvSpPr>
          <p:cNvPr id="60" name="Shape 60"/>
          <p:cNvSpPr txBox="1"/>
          <p:nvPr>
            <p:ph idx="1" type="subTitle"/>
          </p:nvPr>
        </p:nvSpPr>
        <p:spPr>
          <a:xfrm>
            <a:off x="510450" y="3182312"/>
            <a:ext cx="8123100" cy="630000"/>
          </a:xfrm>
          <a:prstGeom prst="rect">
            <a:avLst/>
          </a:prstGeom>
        </p:spPr>
        <p:txBody>
          <a:bodyPr anchorCtr="0" anchor="t" bIns="91425" lIns="91425" rIns="91425" tIns="91425">
            <a:noAutofit/>
          </a:bodyPr>
          <a:lstStyle/>
          <a:p>
            <a:pPr lvl="0">
              <a:spcBef>
                <a:spcPts val="0"/>
              </a:spcBef>
              <a:buNone/>
            </a:pPr>
            <a:r>
              <a:rPr lang="en"/>
              <a:t>By Jack McHugh</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 name="Shape 127"/>
        <p:cNvGrpSpPr/>
        <p:nvPr/>
      </p:nvGrpSpPr>
      <p:grpSpPr>
        <a:xfrm>
          <a:off x="0" y="0"/>
          <a:ext cx="0" cy="0"/>
          <a:chOff x="0" y="0"/>
          <a:chExt cx="0" cy="0"/>
        </a:xfrm>
      </p:grpSpPr>
      <p:sp>
        <p:nvSpPr>
          <p:cNvPr id="128" name="Shape 128"/>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92100" lvl="0" marL="457200" rtl="0">
              <a:spcBef>
                <a:spcPts val="0"/>
              </a:spcBef>
              <a:buSzPct val="100000"/>
            </a:pPr>
            <a:r>
              <a:rPr lang="en" sz="1000" u="sng">
                <a:solidFill>
                  <a:schemeClr val="hlink"/>
                </a:solidFill>
                <a:hlinkClick r:id="rId3"/>
              </a:rPr>
              <a:t>http://pngimg.com/upload/small/tennis_PNG10405.png</a:t>
            </a:r>
          </a:p>
          <a:p>
            <a:pPr indent="-292100" lvl="0" marL="457200" rtl="0">
              <a:spcBef>
                <a:spcPts val="0"/>
              </a:spcBef>
              <a:buSzPct val="100000"/>
            </a:pPr>
            <a:r>
              <a:rPr lang="en" sz="1000" u="sng">
                <a:solidFill>
                  <a:schemeClr val="hlink"/>
                </a:solidFill>
                <a:hlinkClick r:id="rId4"/>
              </a:rPr>
              <a:t>http://i.imgur.com/aVUH1ON.jpg</a:t>
            </a:r>
          </a:p>
          <a:p>
            <a:pPr indent="-292100" lvl="0" marL="457200" rtl="0">
              <a:spcBef>
                <a:spcPts val="0"/>
              </a:spcBef>
              <a:buSzPct val="100000"/>
            </a:pPr>
            <a:r>
              <a:rPr lang="en" sz="1000" u="sng">
                <a:solidFill>
                  <a:schemeClr val="hlink"/>
                </a:solidFill>
                <a:hlinkClick r:id="rId5"/>
              </a:rPr>
              <a:t>https://upload.wikimedia.org/wikipedia/commons/thumb/f/f5/Cro-Magnon.jpg/220px-Cro-Magnon.jpg</a:t>
            </a:r>
          </a:p>
          <a:p>
            <a:pPr indent="-292100" lvl="0" marL="457200" rtl="0">
              <a:spcBef>
                <a:spcPts val="0"/>
              </a:spcBef>
              <a:buSzPct val="100000"/>
            </a:pPr>
            <a:r>
              <a:rPr lang="en" sz="1000" u="sng">
                <a:solidFill>
                  <a:schemeClr val="hlink"/>
                </a:solidFill>
                <a:hlinkClick r:id="rId6"/>
              </a:rPr>
              <a:t>http://realhistoryww.com/world_history/ancient/images_eman/cro_magnon_3.jpg</a:t>
            </a:r>
          </a:p>
          <a:p>
            <a:pPr indent="-292100" lvl="0" marL="457200" rtl="0">
              <a:spcBef>
                <a:spcPts val="0"/>
              </a:spcBef>
              <a:buSzPct val="100000"/>
            </a:pPr>
            <a:r>
              <a:rPr lang="en" sz="1000" u="sng">
                <a:solidFill>
                  <a:schemeClr val="hlink"/>
                </a:solidFill>
                <a:hlinkClick r:id="rId7"/>
              </a:rPr>
              <a:t>https://www.climate.gov/sites/default/files/PaleoTemp_EPICA_large.png</a:t>
            </a:r>
          </a:p>
          <a:p>
            <a:pPr indent="-292100" lvl="0" marL="457200" rtl="0">
              <a:spcBef>
                <a:spcPts val="0"/>
              </a:spcBef>
              <a:buSzPct val="100000"/>
            </a:pPr>
            <a:r>
              <a:rPr lang="en" sz="1000" u="sng">
                <a:solidFill>
                  <a:schemeClr val="hlink"/>
                </a:solidFill>
                <a:hlinkClick r:id="rId8"/>
              </a:rPr>
              <a:t>http://i.kinja-img.com/gawker-media/image/upload/zlh1iknpwenlxpqon60o.jpg</a:t>
            </a:r>
          </a:p>
          <a:p>
            <a:pPr indent="-292100" lvl="0" marL="457200" rtl="0">
              <a:spcBef>
                <a:spcPts val="0"/>
              </a:spcBef>
              <a:buSzPct val="100000"/>
            </a:pPr>
            <a:r>
              <a:rPr lang="en" sz="1000" u="sng">
                <a:solidFill>
                  <a:schemeClr val="hlink"/>
                </a:solidFill>
                <a:hlinkClick r:id="rId9"/>
              </a:rPr>
              <a:t>https://www.texasbeyondhistory.net/beene/images/Weir-woodworking.jpg</a:t>
            </a:r>
          </a:p>
          <a:p>
            <a:pPr indent="-292100" lvl="0" marL="457200" rtl="0">
              <a:spcBef>
                <a:spcPts val="0"/>
              </a:spcBef>
              <a:buSzPct val="100000"/>
            </a:pPr>
            <a:r>
              <a:rPr lang="en" sz="1000" u="sng">
                <a:solidFill>
                  <a:schemeClr val="hlink"/>
                </a:solidFill>
                <a:hlinkClick r:id="rId10"/>
              </a:rPr>
              <a:t>http://www.chicagoarchitecture.org/wp-content/uploads/2014/09/DSC_4245.jpg</a:t>
            </a:r>
          </a:p>
          <a:p>
            <a:pPr indent="-292100" lvl="0" marL="457200" rtl="0">
              <a:spcBef>
                <a:spcPts val="0"/>
              </a:spcBef>
              <a:buSzPct val="100000"/>
            </a:pPr>
            <a:r>
              <a:rPr lang="en" sz="1000" u="sng">
                <a:solidFill>
                  <a:schemeClr val="hlink"/>
                </a:solidFill>
                <a:hlinkClick r:id="rId11"/>
              </a:rPr>
              <a:t>https://www.quantamagazine.org/wp-content/uploads/2015/11/BrainDensity.png</a:t>
            </a:r>
          </a:p>
          <a:p>
            <a:pPr indent="-292100" lvl="0" marL="457200" rtl="0">
              <a:spcBef>
                <a:spcPts val="0"/>
              </a:spcBef>
              <a:buSzPct val="100000"/>
            </a:pPr>
            <a:r>
              <a:rPr lang="en" sz="1000" u="sng">
                <a:solidFill>
                  <a:schemeClr val="hlink"/>
                </a:solidFill>
                <a:hlinkClick r:id="rId12"/>
              </a:rPr>
              <a:t>https://www.metabunk.org/data/MetaMirrorCache/www_meteoritecollector_org_gallery_main_php_ea23a35e883058c4a63610e3e82c0fec._.jpg</a:t>
            </a:r>
          </a:p>
          <a:p>
            <a:pPr indent="-292100" lvl="0" marL="457200" rtl="0">
              <a:spcBef>
                <a:spcPts val="0"/>
              </a:spcBef>
              <a:buSzPct val="100000"/>
            </a:pPr>
            <a:r>
              <a:rPr lang="en" sz="1000" u="sng">
                <a:solidFill>
                  <a:schemeClr val="hlink"/>
                </a:solidFill>
                <a:hlinkClick r:id="rId13"/>
              </a:rPr>
              <a:t>http://s2.quickmeme.com/img/4a/4a1e5c89016adb8ee2ef643006f30e2784a66f043b66554ab11f10e20c2282d0.jpg</a:t>
            </a:r>
          </a:p>
          <a:p>
            <a:pPr indent="-292100" lvl="0" marL="457200" rtl="0">
              <a:spcBef>
                <a:spcPts val="0"/>
              </a:spcBef>
              <a:buSzPct val="100000"/>
            </a:pPr>
            <a:r>
              <a:rPr lang="en" sz="1000" u="sng">
                <a:solidFill>
                  <a:schemeClr val="hlink"/>
                </a:solidFill>
                <a:hlinkClick r:id="rId14"/>
              </a:rPr>
              <a:t>https://4.bp.blogspot.com/-Eo5XNbcxWfc/UN9pkOXae6I/AAAAAAAAg3E/FC0bhJWeM8I/s640/silver+fox+5.jpg</a:t>
            </a:r>
          </a:p>
          <a:p>
            <a:pPr indent="-292100" lvl="0" marL="457200" rtl="0">
              <a:spcBef>
                <a:spcPts val="0"/>
              </a:spcBef>
              <a:buSzPct val="100000"/>
            </a:pPr>
            <a:r>
              <a:rPr lang="en" sz="1000" u="sng">
                <a:solidFill>
                  <a:schemeClr val="hlink"/>
                </a:solidFill>
                <a:hlinkClick r:id="rId15"/>
              </a:rPr>
              <a:t>http://themindunleashed.com/wp-content/uploads/2016/04/encoun.jpg</a:t>
            </a:r>
            <a:r>
              <a:rPr lang="en" sz="1000"/>
              <a:t> </a:t>
            </a:r>
          </a:p>
          <a:p>
            <a:pPr indent="-292100" lvl="0" marL="457200" rtl="0">
              <a:spcBef>
                <a:spcPts val="0"/>
              </a:spcBef>
              <a:buSzPct val="100000"/>
            </a:pPr>
            <a:r>
              <a:rPr lang="en" sz="1000" u="sng">
                <a:solidFill>
                  <a:schemeClr val="hlink"/>
                </a:solidFill>
                <a:hlinkClick r:id="rId16"/>
              </a:rPr>
              <a:t>http://ngm.nationalgeographic.com/2013/03/bonobos/img/physical-differences-990.jpg</a:t>
            </a:r>
            <a:r>
              <a:rPr lang="en" sz="1000"/>
              <a:t> </a:t>
            </a:r>
          </a:p>
        </p:txBody>
      </p:sp>
      <p:sp>
        <p:nvSpPr>
          <p:cNvPr id="129" name="Shape 12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Images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 name="Shape 133"/>
        <p:cNvGrpSpPr/>
        <p:nvPr/>
      </p:nvGrpSpPr>
      <p:grpSpPr>
        <a:xfrm>
          <a:off x="0" y="0"/>
          <a:ext cx="0" cy="0"/>
          <a:chOff x="0" y="0"/>
          <a:chExt cx="0" cy="0"/>
        </a:xfrm>
      </p:grpSpPr>
      <p:sp>
        <p:nvSpPr>
          <p:cNvPr id="134" name="Shape 13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Sources</a:t>
            </a:r>
          </a:p>
        </p:txBody>
      </p:sp>
      <p:sp>
        <p:nvSpPr>
          <p:cNvPr id="135" name="Shape 13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t>"Our Brains Are Shrinking. Are We Getting Dumber?" NPR Science. NPR, 2 Jan. 2011. Web. 01 Nov. 2016.</a:t>
            </a:r>
          </a:p>
          <a:p>
            <a:pPr lvl="0" rtl="0">
              <a:spcBef>
                <a:spcPts val="0"/>
              </a:spcBef>
              <a:buNone/>
            </a:pPr>
            <a:r>
              <a:rPr lang="en"/>
              <a:t>McAuliffe, Kathleen. "If Modern Humans Are So Smart, Why Are Our Brains Shrinking?" Discover Magazine. Kalmbach Publishing Co., 20 Jan. 2011. Web. 01 Nov. 2016.</a:t>
            </a:r>
          </a:p>
          <a:p>
            <a:pPr lvl="0">
              <a:spcBef>
                <a:spcPts val="0"/>
              </a:spcBef>
              <a:buNone/>
            </a:pPr>
            <a:r>
              <a:rPr lang="en"/>
              <a:t>Henneberg, Maciej. “Decrease of Human Skull Size in the Holocene.” Human Biology, vol. 60, no. 3, 1988, pp. 395–405. </a:t>
            </a:r>
          </a:p>
          <a:p>
            <a:pPr lvl="0" rtl="0">
              <a:spcBef>
                <a:spcPts val="0"/>
              </a:spcBef>
              <a:buNone/>
            </a:pPr>
            <a:r>
              <a:rPr lang="en"/>
              <a:t>Stringer, Christopher. "Why Have Our Brains Started to Shrink?" Scientific American. Nature America Inc., 10 Oct. 2014. Web. 01 Nov. 2016.</a:t>
            </a:r>
          </a:p>
          <a:p>
            <a:pPr lvl="0" rtl="0">
              <a:spcBef>
                <a:spcPts val="0"/>
              </a:spcBef>
              <a:buNone/>
            </a:pPr>
            <a:r>
              <a:t/>
            </a:r>
            <a:endParaRPr/>
          </a:p>
          <a:p>
            <a:pPr lvl="0" rtl="0">
              <a:spcBef>
                <a:spcPts val="0"/>
              </a:spcBef>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 name="Shape 64"/>
        <p:cNvGrpSpPr/>
        <p:nvPr/>
      </p:nvGrpSpPr>
      <p:grpSpPr>
        <a:xfrm>
          <a:off x="0" y="0"/>
          <a:ext cx="0" cy="0"/>
          <a:chOff x="0" y="0"/>
          <a:chExt cx="0" cy="0"/>
        </a:xfrm>
      </p:grpSpPr>
      <p:sp>
        <p:nvSpPr>
          <p:cNvPr id="65" name="Shape 6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Big picture</a:t>
            </a:r>
          </a:p>
        </p:txBody>
      </p:sp>
      <p:sp>
        <p:nvSpPr>
          <p:cNvPr id="66" name="Shape 66"/>
          <p:cNvSpPr txBox="1"/>
          <p:nvPr>
            <p:ph idx="1" type="body"/>
          </p:nvPr>
        </p:nvSpPr>
        <p:spPr>
          <a:xfrm>
            <a:off x="311700" y="1152475"/>
            <a:ext cx="3945600" cy="3416400"/>
          </a:xfrm>
          <a:prstGeom prst="rect">
            <a:avLst/>
          </a:prstGeom>
        </p:spPr>
        <p:txBody>
          <a:bodyPr anchorCtr="0" anchor="t" bIns="91425" lIns="91425" rIns="91425" tIns="91425">
            <a:noAutofit/>
          </a:bodyPr>
          <a:lstStyle/>
          <a:p>
            <a:pPr indent="-228600" lvl="0" marL="457200" rtl="0">
              <a:spcBef>
                <a:spcPts val="0"/>
              </a:spcBef>
            </a:pPr>
            <a:r>
              <a:rPr lang="en"/>
              <a:t>Brain growing over last 2 million years</a:t>
            </a:r>
          </a:p>
          <a:p>
            <a:pPr indent="-228600" lvl="0" marL="457200" rtl="0">
              <a:spcBef>
                <a:spcPts val="0"/>
              </a:spcBef>
            </a:pPr>
            <a:r>
              <a:rPr lang="en"/>
              <a:t>Brain shrinking over last 20,000 years</a:t>
            </a:r>
          </a:p>
          <a:p>
            <a:pPr indent="-228600" lvl="1" marL="914400" rtl="0">
              <a:spcBef>
                <a:spcPts val="0"/>
              </a:spcBef>
            </a:pPr>
            <a:r>
              <a:rPr lang="en"/>
              <a:t>10% less volume (males)</a:t>
            </a:r>
          </a:p>
          <a:p>
            <a:pPr indent="-228600" lvl="1" marL="914400" rtl="0">
              <a:spcBef>
                <a:spcPts val="0"/>
              </a:spcBef>
            </a:pPr>
            <a:r>
              <a:rPr lang="en"/>
              <a:t>150 cc (cubic centimeters)</a:t>
            </a:r>
          </a:p>
          <a:p>
            <a:pPr indent="-228600" lvl="1" marL="914400" rtl="0">
              <a:spcBef>
                <a:spcPts val="0"/>
              </a:spcBef>
            </a:pPr>
            <a:r>
              <a:rPr lang="en"/>
              <a:t>Loss about the size of a tennis ball</a:t>
            </a:r>
          </a:p>
          <a:p>
            <a:pPr indent="-228600" lvl="1" marL="914400" rtl="0">
              <a:spcBef>
                <a:spcPts val="0"/>
              </a:spcBef>
            </a:pPr>
            <a:r>
              <a:rPr i="1" lang="en"/>
              <a:t>“Since the Bronze Age, the brain shrank a lot more than you would expect based on the decrease in body size” - John Hawks</a:t>
            </a:r>
          </a:p>
          <a:p>
            <a:pPr lvl="0" rtl="0">
              <a:spcBef>
                <a:spcPts val="0"/>
              </a:spcBef>
              <a:buNone/>
            </a:pPr>
            <a:r>
              <a:t/>
            </a:r>
            <a:endParaRPr/>
          </a:p>
          <a:p>
            <a:pPr indent="0" lvl="0" marL="0">
              <a:spcBef>
                <a:spcPts val="0"/>
              </a:spcBef>
              <a:buNone/>
            </a:pPr>
            <a:r>
              <a:t/>
            </a:r>
            <a:endParaRPr/>
          </a:p>
        </p:txBody>
      </p:sp>
      <p:pic>
        <p:nvPicPr>
          <p:cNvPr id="67" name="Shape 67"/>
          <p:cNvPicPr preferRelativeResize="0"/>
          <p:nvPr/>
        </p:nvPicPr>
        <p:blipFill>
          <a:blip r:embed="rId3">
            <a:alphaModFix/>
          </a:blip>
          <a:stretch>
            <a:fillRect/>
          </a:stretch>
        </p:blipFill>
        <p:spPr>
          <a:xfrm>
            <a:off x="5110900" y="94850"/>
            <a:ext cx="3945474" cy="2974525"/>
          </a:xfrm>
          <a:prstGeom prst="rect">
            <a:avLst/>
          </a:prstGeom>
          <a:noFill/>
          <a:ln>
            <a:noFill/>
          </a:ln>
        </p:spPr>
      </p:pic>
      <p:pic>
        <p:nvPicPr>
          <p:cNvPr id="68" name="Shape 68"/>
          <p:cNvPicPr preferRelativeResize="0"/>
          <p:nvPr/>
        </p:nvPicPr>
        <p:blipFill>
          <a:blip r:embed="rId4">
            <a:alphaModFix/>
          </a:blip>
          <a:stretch>
            <a:fillRect/>
          </a:stretch>
        </p:blipFill>
        <p:spPr>
          <a:xfrm>
            <a:off x="4580401" y="3069376"/>
            <a:ext cx="2361570" cy="1851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 name="Shape 72"/>
        <p:cNvGrpSpPr/>
        <p:nvPr/>
      </p:nvGrpSpPr>
      <p:grpSpPr>
        <a:xfrm>
          <a:off x="0" y="0"/>
          <a:ext cx="0" cy="0"/>
          <a:chOff x="0" y="0"/>
          <a:chExt cx="0" cy="0"/>
        </a:xfrm>
      </p:grpSpPr>
      <p:sp>
        <p:nvSpPr>
          <p:cNvPr id="73" name="Shape 7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Cro-Magnons</a:t>
            </a:r>
          </a:p>
        </p:txBody>
      </p:sp>
      <p:sp>
        <p:nvSpPr>
          <p:cNvPr id="74" name="Shape 74"/>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Largest brains of Homo Sapiens</a:t>
            </a:r>
          </a:p>
          <a:p>
            <a:pPr indent="-228600" lvl="0" marL="457200" rtl="0">
              <a:spcBef>
                <a:spcPts val="0"/>
              </a:spcBef>
            </a:pPr>
            <a:r>
              <a:rPr lang="en"/>
              <a:t>10,000-35,000 years ago</a:t>
            </a:r>
          </a:p>
          <a:p>
            <a:pPr indent="-228600" lvl="0" marL="457200" rtl="0">
              <a:spcBef>
                <a:spcPts val="0"/>
              </a:spcBef>
            </a:pPr>
            <a:r>
              <a:rPr lang="en"/>
              <a:t>Europe</a:t>
            </a:r>
          </a:p>
          <a:p>
            <a:pPr indent="-228600" lvl="0" marL="457200" rtl="0">
              <a:spcBef>
                <a:spcPts val="0"/>
              </a:spcBef>
            </a:pPr>
            <a:r>
              <a:rPr lang="en"/>
              <a:t>Theory: Larger brains because they were bigger</a:t>
            </a:r>
          </a:p>
          <a:p>
            <a:pPr indent="-228600" lvl="0" marL="457200" rtl="0">
              <a:spcBef>
                <a:spcPts val="0"/>
              </a:spcBef>
            </a:pPr>
            <a:r>
              <a:rPr lang="en"/>
              <a:t>EQ same size as humans</a:t>
            </a:r>
          </a:p>
          <a:p>
            <a:pPr indent="-228600" lvl="0" marL="457200" rtl="0">
              <a:spcBef>
                <a:spcPts val="0"/>
              </a:spcBef>
            </a:pPr>
            <a:r>
              <a:rPr lang="en"/>
              <a:t>Human brains shrunk after this</a:t>
            </a:r>
          </a:p>
        </p:txBody>
      </p:sp>
      <p:pic>
        <p:nvPicPr>
          <p:cNvPr id="75" name="Shape 75"/>
          <p:cNvPicPr preferRelativeResize="0"/>
          <p:nvPr/>
        </p:nvPicPr>
        <p:blipFill>
          <a:blip r:embed="rId3">
            <a:alphaModFix/>
          </a:blip>
          <a:stretch>
            <a:fillRect/>
          </a:stretch>
        </p:blipFill>
        <p:spPr>
          <a:xfrm>
            <a:off x="6768862" y="445028"/>
            <a:ext cx="1488799" cy="1752700"/>
          </a:xfrm>
          <a:prstGeom prst="rect">
            <a:avLst/>
          </a:prstGeom>
          <a:noFill/>
          <a:ln>
            <a:noFill/>
          </a:ln>
        </p:spPr>
      </p:pic>
      <p:pic>
        <p:nvPicPr>
          <p:cNvPr id="76" name="Shape 76"/>
          <p:cNvPicPr preferRelativeResize="0"/>
          <p:nvPr/>
        </p:nvPicPr>
        <p:blipFill>
          <a:blip r:embed="rId4">
            <a:alphaModFix/>
          </a:blip>
          <a:stretch>
            <a:fillRect/>
          </a:stretch>
        </p:blipFill>
        <p:spPr>
          <a:xfrm>
            <a:off x="4312924" y="2824023"/>
            <a:ext cx="1562024" cy="2077300"/>
          </a:xfrm>
          <a:prstGeom prst="rect">
            <a:avLst/>
          </a:prstGeom>
          <a:noFill/>
          <a:ln>
            <a:noFill/>
          </a:ln>
        </p:spPr>
      </p:pic>
      <p:pic>
        <p:nvPicPr>
          <p:cNvPr id="77" name="Shape 77"/>
          <p:cNvPicPr preferRelativeResize="0"/>
          <p:nvPr/>
        </p:nvPicPr>
        <p:blipFill>
          <a:blip r:embed="rId5">
            <a:alphaModFix/>
          </a:blip>
          <a:stretch>
            <a:fillRect/>
          </a:stretch>
        </p:blipFill>
        <p:spPr>
          <a:xfrm>
            <a:off x="6134174" y="2484339"/>
            <a:ext cx="2758175" cy="24169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 name="Shape 81"/>
        <p:cNvGrpSpPr/>
        <p:nvPr/>
      </p:nvGrpSpPr>
      <p:grpSpPr>
        <a:xfrm>
          <a:off x="0" y="0"/>
          <a:ext cx="0" cy="0"/>
          <a:chOff x="0" y="0"/>
          <a:chExt cx="0" cy="0"/>
        </a:xfrm>
      </p:grpSpPr>
      <p:sp>
        <p:nvSpPr>
          <p:cNvPr id="82" name="Shape 8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Some Rejected Theories</a:t>
            </a:r>
          </a:p>
        </p:txBody>
      </p:sp>
      <p:sp>
        <p:nvSpPr>
          <p:cNvPr id="83" name="Shape 83"/>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Global warming → smaller bodies → smaller brains</a:t>
            </a:r>
          </a:p>
          <a:p>
            <a:pPr indent="-228600" lvl="1" marL="914400" rtl="0">
              <a:spcBef>
                <a:spcPts val="0"/>
              </a:spcBef>
            </a:pPr>
            <a:r>
              <a:rPr lang="en"/>
              <a:t>But similar trends have happened for a longer time period</a:t>
            </a:r>
          </a:p>
          <a:p>
            <a:pPr indent="-228600" lvl="0" marL="457200" rtl="0">
              <a:spcBef>
                <a:spcPts val="0"/>
              </a:spcBef>
            </a:pPr>
            <a:r>
              <a:rPr lang="en"/>
              <a:t>Agricultural life → lack of nutrition → protein deficiency for brain growth</a:t>
            </a:r>
          </a:p>
          <a:p>
            <a:pPr indent="-228600" lvl="1" marL="914400">
              <a:spcBef>
                <a:spcPts val="0"/>
              </a:spcBef>
            </a:pPr>
            <a:r>
              <a:rPr lang="en"/>
              <a:t>Brain shrinkage occurred on continents without agricultural revolutions</a:t>
            </a:r>
          </a:p>
        </p:txBody>
      </p:sp>
      <p:pic>
        <p:nvPicPr>
          <p:cNvPr id="84" name="Shape 84"/>
          <p:cNvPicPr preferRelativeResize="0"/>
          <p:nvPr/>
        </p:nvPicPr>
        <p:blipFill>
          <a:blip r:embed="rId3">
            <a:alphaModFix/>
          </a:blip>
          <a:stretch>
            <a:fillRect/>
          </a:stretch>
        </p:blipFill>
        <p:spPr>
          <a:xfrm>
            <a:off x="311700" y="2487724"/>
            <a:ext cx="3806750" cy="2474374"/>
          </a:xfrm>
          <a:prstGeom prst="rect">
            <a:avLst/>
          </a:prstGeom>
          <a:noFill/>
          <a:ln>
            <a:noFill/>
          </a:ln>
        </p:spPr>
      </p:pic>
      <p:pic>
        <p:nvPicPr>
          <p:cNvPr id="85" name="Shape 85"/>
          <p:cNvPicPr preferRelativeResize="0"/>
          <p:nvPr/>
        </p:nvPicPr>
        <p:blipFill>
          <a:blip r:embed="rId4">
            <a:alphaModFix/>
          </a:blip>
          <a:stretch>
            <a:fillRect/>
          </a:stretch>
        </p:blipFill>
        <p:spPr>
          <a:xfrm>
            <a:off x="4705725" y="2487725"/>
            <a:ext cx="3734864" cy="24743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 name="Shape 89"/>
        <p:cNvGrpSpPr/>
        <p:nvPr/>
      </p:nvGrpSpPr>
      <p:grpSpPr>
        <a:xfrm>
          <a:off x="0" y="0"/>
          <a:ext cx="0" cy="0"/>
          <a:chOff x="0" y="0"/>
          <a:chExt cx="0" cy="0"/>
        </a:xfrm>
      </p:grpSpPr>
      <p:sp>
        <p:nvSpPr>
          <p:cNvPr id="90" name="Shape 9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Idiocracy Theory</a:t>
            </a:r>
          </a:p>
        </p:txBody>
      </p:sp>
      <p:sp>
        <p:nvSpPr>
          <p:cNvPr id="91" name="Shape 91"/>
          <p:cNvSpPr txBox="1"/>
          <p:nvPr>
            <p:ph idx="1" type="body"/>
          </p:nvPr>
        </p:nvSpPr>
        <p:spPr>
          <a:xfrm>
            <a:off x="311700" y="1152475"/>
            <a:ext cx="7195500" cy="3416400"/>
          </a:xfrm>
          <a:prstGeom prst="rect">
            <a:avLst/>
          </a:prstGeom>
        </p:spPr>
        <p:txBody>
          <a:bodyPr anchorCtr="0" anchor="t" bIns="91425" lIns="91425" rIns="91425" tIns="91425">
            <a:noAutofit/>
          </a:bodyPr>
          <a:lstStyle/>
          <a:p>
            <a:pPr indent="-228600" lvl="0" marL="457200" rtl="0">
              <a:spcBef>
                <a:spcPts val="0"/>
              </a:spcBef>
            </a:pPr>
            <a:r>
              <a:rPr lang="en"/>
              <a:t>Theory: We are getting dumber</a:t>
            </a:r>
          </a:p>
          <a:p>
            <a:pPr indent="-228600" lvl="0" marL="457200" rtl="0">
              <a:spcBef>
                <a:spcPts val="0"/>
              </a:spcBef>
            </a:pPr>
            <a:r>
              <a:rPr lang="en"/>
              <a:t>Research: </a:t>
            </a:r>
            <a:r>
              <a:rPr lang="en"/>
              <a:t>As population density increases, brain size decreases</a:t>
            </a:r>
          </a:p>
          <a:p>
            <a:pPr indent="-228600" lvl="0" marL="457200" rtl="0">
              <a:spcBef>
                <a:spcPts val="0"/>
              </a:spcBef>
            </a:pPr>
            <a:r>
              <a:rPr lang="en"/>
              <a:t>Conclusion: as societies become more complex, intelligence is not as key to survival</a:t>
            </a:r>
          </a:p>
          <a:p>
            <a:pPr indent="-228600" lvl="0" marL="457200" rtl="0">
              <a:spcBef>
                <a:spcPts val="0"/>
              </a:spcBef>
            </a:pPr>
            <a:r>
              <a:rPr i="1" lang="en"/>
              <a:t>“Practically speaking, our ancestors were not our intellectual or creative equals because they lacked the same kind of cultural support. The rise of agriculture and modern cities based on economic specialization has allowed the very brightest people to focus their efforts in the sciences, the arts, and other fields. Their ancient counterparts didn’t have that infrastructure to support them. It took all their efforts just to get through life.” - David Geary</a:t>
            </a:r>
          </a:p>
        </p:txBody>
      </p:sp>
      <p:pic>
        <p:nvPicPr>
          <p:cNvPr id="92" name="Shape 92"/>
          <p:cNvPicPr preferRelativeResize="0"/>
          <p:nvPr/>
        </p:nvPicPr>
        <p:blipFill>
          <a:blip r:embed="rId3">
            <a:alphaModFix/>
          </a:blip>
          <a:stretch>
            <a:fillRect/>
          </a:stretch>
        </p:blipFill>
        <p:spPr>
          <a:xfrm>
            <a:off x="6763000" y="358337"/>
            <a:ext cx="1523674" cy="1019700"/>
          </a:xfrm>
          <a:prstGeom prst="rect">
            <a:avLst/>
          </a:prstGeom>
          <a:noFill/>
          <a:ln>
            <a:noFill/>
          </a:ln>
        </p:spPr>
      </p:pic>
      <p:pic>
        <p:nvPicPr>
          <p:cNvPr id="93" name="Shape 93"/>
          <p:cNvPicPr preferRelativeResize="0"/>
          <p:nvPr/>
        </p:nvPicPr>
        <p:blipFill>
          <a:blip r:embed="rId4">
            <a:alphaModFix/>
          </a:blip>
          <a:stretch>
            <a:fillRect/>
          </a:stretch>
        </p:blipFill>
        <p:spPr>
          <a:xfrm>
            <a:off x="4184150" y="335612"/>
            <a:ext cx="2227399" cy="1065175"/>
          </a:xfrm>
          <a:prstGeom prst="rect">
            <a:avLst/>
          </a:prstGeom>
          <a:noFill/>
          <a:ln>
            <a:noFill/>
          </a:ln>
        </p:spPr>
      </p:pic>
      <p:pic>
        <p:nvPicPr>
          <p:cNvPr id="94" name="Shape 94"/>
          <p:cNvPicPr preferRelativeResize="0"/>
          <p:nvPr/>
        </p:nvPicPr>
        <p:blipFill rotWithShape="1">
          <a:blip r:embed="rId5">
            <a:alphaModFix/>
          </a:blip>
          <a:srcRect b="0" l="22123" r="20173" t="0"/>
          <a:stretch/>
        </p:blipFill>
        <p:spPr>
          <a:xfrm>
            <a:off x="7507199" y="1707168"/>
            <a:ext cx="1523675" cy="19813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 name="Shape 98"/>
        <p:cNvGrpSpPr/>
        <p:nvPr/>
      </p:nvGrpSpPr>
      <p:grpSpPr>
        <a:xfrm>
          <a:off x="0" y="0"/>
          <a:ext cx="0" cy="0"/>
          <a:chOff x="0" y="0"/>
          <a:chExt cx="0" cy="0"/>
        </a:xfrm>
      </p:grpSpPr>
      <p:sp>
        <p:nvSpPr>
          <p:cNvPr id="99" name="Shape 9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John Hawks</a:t>
            </a:r>
          </a:p>
        </p:txBody>
      </p:sp>
      <p:sp>
        <p:nvSpPr>
          <p:cNvPr id="100" name="Shape 100"/>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The ideal brain </a:t>
            </a:r>
            <a:r>
              <a:rPr i="1" lang="en"/>
              <a:t>“yields the most intelligence for the least energy”</a:t>
            </a:r>
          </a:p>
          <a:p>
            <a:pPr indent="-228600" lvl="0" marL="457200" rtl="0">
              <a:spcBef>
                <a:spcPts val="0"/>
              </a:spcBef>
            </a:pPr>
            <a:r>
              <a:rPr i="1" lang="en"/>
              <a:t>“So although a bigger brain can presumably carry out more functions, it takes longer to develop and it uses more energy.”</a:t>
            </a:r>
          </a:p>
          <a:p>
            <a:pPr indent="-228600" lvl="0" marL="457200" rtl="0">
              <a:spcBef>
                <a:spcPts val="0"/>
              </a:spcBef>
            </a:pPr>
            <a:r>
              <a:rPr lang="en"/>
              <a:t>Similar to idea of brain density</a:t>
            </a:r>
          </a:p>
          <a:p>
            <a:pPr indent="-228600" lvl="0" marL="457200" rtl="0">
              <a:spcBef>
                <a:spcPts val="0"/>
              </a:spcBef>
            </a:pPr>
            <a:r>
              <a:rPr lang="en"/>
              <a:t>Theory would require improbable mutations</a:t>
            </a:r>
          </a:p>
          <a:p>
            <a:pPr indent="-228600" lvl="0" marL="457200" rtl="0">
              <a:spcBef>
                <a:spcPts val="0"/>
              </a:spcBef>
            </a:pPr>
            <a:r>
              <a:rPr lang="en"/>
              <a:t>Recent DNA rewiring supports this idea</a:t>
            </a:r>
          </a:p>
        </p:txBody>
      </p:sp>
      <p:pic>
        <p:nvPicPr>
          <p:cNvPr id="101" name="Shape 101"/>
          <p:cNvPicPr preferRelativeResize="0"/>
          <p:nvPr/>
        </p:nvPicPr>
        <p:blipFill>
          <a:blip r:embed="rId3">
            <a:alphaModFix/>
          </a:blip>
          <a:stretch>
            <a:fillRect/>
          </a:stretch>
        </p:blipFill>
        <p:spPr>
          <a:xfrm>
            <a:off x="5581250" y="2012725"/>
            <a:ext cx="3426150" cy="29376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sp>
        <p:nvSpPr>
          <p:cNvPr id="106" name="Shape 10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Domestication</a:t>
            </a:r>
          </a:p>
        </p:txBody>
      </p:sp>
      <p:sp>
        <p:nvSpPr>
          <p:cNvPr id="107" name="Shape 107"/>
          <p:cNvSpPr txBox="1"/>
          <p:nvPr>
            <p:ph idx="1" type="body"/>
          </p:nvPr>
        </p:nvSpPr>
        <p:spPr>
          <a:xfrm>
            <a:off x="311700" y="1152475"/>
            <a:ext cx="5466600" cy="3416400"/>
          </a:xfrm>
          <a:prstGeom prst="rect">
            <a:avLst/>
          </a:prstGeom>
        </p:spPr>
        <p:txBody>
          <a:bodyPr anchorCtr="0" anchor="t" bIns="91425" lIns="91425" rIns="91425" tIns="91425">
            <a:noAutofit/>
          </a:bodyPr>
          <a:lstStyle/>
          <a:p>
            <a:pPr indent="-228600" lvl="0" marL="457200" rtl="0">
              <a:spcBef>
                <a:spcPts val="0"/>
              </a:spcBef>
            </a:pPr>
            <a:r>
              <a:rPr lang="en"/>
              <a:t>Theory: Humans are becoming domesticated</a:t>
            </a:r>
          </a:p>
          <a:p>
            <a:pPr indent="-228600" lvl="0" marL="457200" rtl="0">
              <a:spcBef>
                <a:spcPts val="0"/>
              </a:spcBef>
            </a:pPr>
            <a:r>
              <a:rPr i="1" lang="en"/>
              <a:t>“My suspicion is that the easiest way for natural selection to reduce aggressiveness is to favor those individuals whose brains develop relatively slowly in relation to their bodies.” - Richard Wrangham</a:t>
            </a:r>
          </a:p>
          <a:p>
            <a:pPr indent="-228600" lvl="0" marL="457200" rtl="0">
              <a:spcBef>
                <a:spcPts val="0"/>
              </a:spcBef>
            </a:pPr>
            <a:r>
              <a:rPr lang="en"/>
              <a:t>Consistent with evolution and mutations</a:t>
            </a:r>
          </a:p>
          <a:p>
            <a:pPr indent="-228600" lvl="0" marL="457200" rtl="0">
              <a:spcBef>
                <a:spcPts val="0"/>
              </a:spcBef>
            </a:pPr>
            <a:r>
              <a:rPr lang="en"/>
              <a:t>No group is more intelligent than others, </a:t>
            </a:r>
            <a:r>
              <a:rPr i="1" lang="en"/>
              <a:t>“all you can say is that wild types and domesticates think differently” - Brian Hare</a:t>
            </a:r>
          </a:p>
        </p:txBody>
      </p:sp>
      <p:pic>
        <p:nvPicPr>
          <p:cNvPr id="108" name="Shape 108"/>
          <p:cNvPicPr preferRelativeResize="0"/>
          <p:nvPr/>
        </p:nvPicPr>
        <p:blipFill>
          <a:blip r:embed="rId3">
            <a:alphaModFix/>
          </a:blip>
          <a:stretch>
            <a:fillRect/>
          </a:stretch>
        </p:blipFill>
        <p:spPr>
          <a:xfrm>
            <a:off x="5778300" y="1430775"/>
            <a:ext cx="3261125" cy="20349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sp>
        <p:nvSpPr>
          <p:cNvPr id="113" name="Shape 11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Domestication: Case studies</a:t>
            </a:r>
          </a:p>
        </p:txBody>
      </p:sp>
      <p:sp>
        <p:nvSpPr>
          <p:cNvPr id="114" name="Shape 114"/>
          <p:cNvSpPr txBox="1"/>
          <p:nvPr>
            <p:ph idx="1" type="body"/>
          </p:nvPr>
        </p:nvSpPr>
        <p:spPr>
          <a:xfrm>
            <a:off x="311700" y="1152475"/>
            <a:ext cx="5772900" cy="3416400"/>
          </a:xfrm>
          <a:prstGeom prst="rect">
            <a:avLst/>
          </a:prstGeom>
        </p:spPr>
        <p:txBody>
          <a:bodyPr anchorCtr="0" anchor="t" bIns="91425" lIns="91425" rIns="91425" tIns="91425">
            <a:noAutofit/>
          </a:bodyPr>
          <a:lstStyle/>
          <a:p>
            <a:pPr indent="-228600" lvl="0" marL="457200" rtl="0">
              <a:spcBef>
                <a:spcPts val="0"/>
              </a:spcBef>
            </a:pPr>
            <a:r>
              <a:rPr lang="en"/>
              <a:t>Silver fox experiment (Dmitri Belyaev)</a:t>
            </a:r>
          </a:p>
          <a:p>
            <a:pPr indent="-228600" lvl="1" marL="914400" rtl="0">
              <a:spcBef>
                <a:spcPts val="0"/>
              </a:spcBef>
            </a:pPr>
            <a:r>
              <a:rPr lang="en"/>
              <a:t>Selectively bred for less snarling</a:t>
            </a:r>
          </a:p>
          <a:p>
            <a:pPr indent="-228600" lvl="1" marL="914400" rtl="0">
              <a:spcBef>
                <a:spcPts val="0"/>
              </a:spcBef>
            </a:pPr>
            <a:r>
              <a:rPr lang="en"/>
              <a:t>Evolved to show signs of domestication </a:t>
            </a:r>
          </a:p>
          <a:p>
            <a:pPr indent="-228600" lvl="0" marL="457200" rtl="0">
              <a:spcBef>
                <a:spcPts val="0"/>
              </a:spcBef>
            </a:pPr>
            <a:r>
              <a:rPr i="1" lang="en"/>
              <a:t>“Wolves seem to be a little bit more persistent than dogs in solving simple problems like how to open a box or navigate a detour … Wolves persevere when dogs readily give up.” - Brian Hare </a:t>
            </a:r>
          </a:p>
          <a:p>
            <a:pPr indent="-228600" lvl="0" marL="457200" rtl="0">
              <a:spcBef>
                <a:spcPts val="0"/>
              </a:spcBef>
            </a:pPr>
            <a:r>
              <a:rPr i="1" lang="en"/>
              <a:t>“Bonobos look and behave like juvenile chimps… They are gracile. They never show lethal aggression and do not kill each other. They also have brains that are 20 percent smaller than those of chimps.” -Brian Hare</a:t>
            </a:r>
          </a:p>
        </p:txBody>
      </p:sp>
      <p:pic>
        <p:nvPicPr>
          <p:cNvPr id="115" name="Shape 115"/>
          <p:cNvPicPr preferRelativeResize="0"/>
          <p:nvPr/>
        </p:nvPicPr>
        <p:blipFill>
          <a:blip r:embed="rId3">
            <a:alphaModFix/>
          </a:blip>
          <a:stretch>
            <a:fillRect/>
          </a:stretch>
        </p:blipFill>
        <p:spPr>
          <a:xfrm>
            <a:off x="5064099" y="313725"/>
            <a:ext cx="1481049" cy="1481049"/>
          </a:xfrm>
          <a:prstGeom prst="rect">
            <a:avLst/>
          </a:prstGeom>
          <a:noFill/>
          <a:ln>
            <a:noFill/>
          </a:ln>
        </p:spPr>
      </p:pic>
      <p:pic>
        <p:nvPicPr>
          <p:cNvPr id="116" name="Shape 116"/>
          <p:cNvPicPr preferRelativeResize="0"/>
          <p:nvPr/>
        </p:nvPicPr>
        <p:blipFill>
          <a:blip r:embed="rId4">
            <a:alphaModFix/>
          </a:blip>
          <a:stretch>
            <a:fillRect/>
          </a:stretch>
        </p:blipFill>
        <p:spPr>
          <a:xfrm>
            <a:off x="6742161" y="1017724"/>
            <a:ext cx="2199588" cy="1481049"/>
          </a:xfrm>
          <a:prstGeom prst="rect">
            <a:avLst/>
          </a:prstGeom>
          <a:noFill/>
          <a:ln>
            <a:noFill/>
          </a:ln>
        </p:spPr>
      </p:pic>
      <p:pic>
        <p:nvPicPr>
          <p:cNvPr id="117" name="Shape 117"/>
          <p:cNvPicPr preferRelativeResize="0"/>
          <p:nvPr/>
        </p:nvPicPr>
        <p:blipFill>
          <a:blip r:embed="rId5">
            <a:alphaModFix/>
          </a:blip>
          <a:stretch>
            <a:fillRect/>
          </a:stretch>
        </p:blipFill>
        <p:spPr>
          <a:xfrm>
            <a:off x="6237850" y="2692975"/>
            <a:ext cx="2594450" cy="1947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Conclusion</a:t>
            </a:r>
          </a:p>
        </p:txBody>
      </p:sp>
      <p:sp>
        <p:nvSpPr>
          <p:cNvPr id="123" name="Shape 123"/>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None of the theories alone are conclusive</a:t>
            </a:r>
          </a:p>
          <a:p>
            <a:pPr indent="-228600" lvl="0" marL="457200" rtl="0">
              <a:spcBef>
                <a:spcPts val="0"/>
              </a:spcBef>
            </a:pPr>
            <a:r>
              <a:rPr lang="en"/>
              <a:t>Human brains are shrinking and humans are probably getting dumber</a:t>
            </a:r>
          </a:p>
          <a:p>
            <a:pPr indent="-228600" lvl="0" marL="457200" rtl="0">
              <a:spcBef>
                <a:spcPts val="0"/>
              </a:spcBef>
            </a:pPr>
            <a:r>
              <a:rPr lang="en"/>
              <a:t>The human brain wasn’t designed to be the smartest or the best, it was meant to be beneficial</a:t>
            </a:r>
          </a:p>
          <a:p>
            <a:pPr indent="-228600" lvl="0" marL="457200" rtl="0">
              <a:spcBef>
                <a:spcPts val="0"/>
              </a:spcBef>
            </a:pPr>
            <a:r>
              <a:rPr lang="en"/>
              <a:t>Humans aren’t special, they evolve like any other species</a:t>
            </a:r>
          </a:p>
          <a:p>
            <a:pPr indent="-228600" lvl="0" marL="457200" rtl="0">
              <a:spcBef>
                <a:spcPts val="0"/>
              </a:spcBef>
            </a:pPr>
            <a:r>
              <a:rPr lang="en"/>
              <a:t>A bigger brain is not necessarily better</a:t>
            </a: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