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7.xml"/><Relationship Id="rId22" Type="http://schemas.openxmlformats.org/officeDocument/2006/relationships/font" Target="fonts/Lato-boldItalic.fntdata"/><Relationship Id="rId10" Type="http://schemas.openxmlformats.org/officeDocument/2006/relationships/slide" Target="slides/slide6.xml"/><Relationship Id="rId21" Type="http://schemas.openxmlformats.org/officeDocument/2006/relationships/font" Target="fonts/La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10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5" Type="http://schemas.openxmlformats.org/officeDocument/2006/relationships/slide" Target="slides/slide1.xml"/><Relationship Id="rId19" Type="http://schemas.openxmlformats.org/officeDocument/2006/relationships/font" Target="fonts/Lato-regular.fntdata"/><Relationship Id="rId6" Type="http://schemas.openxmlformats.org/officeDocument/2006/relationships/slide" Target="slides/slide2.xml"/><Relationship Id="rId18" Type="http://schemas.openxmlformats.org/officeDocument/2006/relationships/font" Target="fonts/PlayfairDisplay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8" y="2235350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1000"/>
              </a:spcBef>
              <a:buSzPct val="100000"/>
              <a:defRPr sz="4800"/>
            </a:lvl1pPr>
            <a:lvl2pPr lvl="1">
              <a:spcBef>
                <a:spcPts val="1000"/>
              </a:spcBef>
              <a:buSzPct val="100000"/>
              <a:defRPr sz="4800"/>
            </a:lvl2pPr>
            <a:lvl3pPr lvl="2">
              <a:spcBef>
                <a:spcPts val="1000"/>
              </a:spcBef>
              <a:buSzPct val="100000"/>
              <a:defRPr sz="4800"/>
            </a:lvl3pPr>
            <a:lvl4pPr lvl="3">
              <a:spcBef>
                <a:spcPts val="1000"/>
              </a:spcBef>
              <a:buSzPct val="100000"/>
              <a:defRPr sz="4800"/>
            </a:lvl4pPr>
            <a:lvl5pPr lvl="4">
              <a:spcBef>
                <a:spcPts val="1000"/>
              </a:spcBef>
              <a:buSzPct val="100000"/>
              <a:defRPr sz="4800"/>
            </a:lvl5pPr>
            <a:lvl6pPr lvl="5">
              <a:spcBef>
                <a:spcPts val="1000"/>
              </a:spcBef>
              <a:buSzPct val="100000"/>
              <a:defRPr sz="4800"/>
            </a:lvl6pPr>
            <a:lvl7pPr lvl="6">
              <a:spcBef>
                <a:spcPts val="1000"/>
              </a:spcBef>
              <a:buSzPct val="100000"/>
              <a:defRPr sz="4800"/>
            </a:lvl7pPr>
            <a:lvl8pPr lvl="7">
              <a:spcBef>
                <a:spcPts val="1000"/>
              </a:spcBef>
              <a:buSzPct val="100000"/>
              <a:defRPr sz="4800"/>
            </a:lvl8pPr>
            <a:lvl9pPr lvl="8">
              <a:spcBef>
                <a:spcPts val="1000"/>
              </a:spcBef>
              <a:buSzPct val="100000"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type="title"/>
          </p:nvPr>
        </p:nvSpPr>
        <p:spPr>
          <a:xfrm>
            <a:off x="586725" y="1353787"/>
            <a:ext cx="79707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86725" y="2968387"/>
            <a:ext cx="79707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" name="Shape 2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Shape 2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3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Shape 4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Accommodations in the classroom</a:t>
            </a:r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417800"/>
            <a:ext cx="52551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Classroom economy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Use rewards that you don’t have to buy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Example: teacher helper, lunch with teacher, sit next to a friend for a lesson, chew a piece of gum, homework pass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Class jobs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Check off sheet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Younger students - puzzle powerpoint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Plan lessons around their interests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750" y="1872525"/>
            <a:ext cx="2599119" cy="269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Room Arrangement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Place student away from distractions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Example</a:t>
            </a:r>
            <a:r>
              <a:rPr lang="en"/>
              <a:t>: the door, window, friends, etc.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Sit student close to the board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Don’t completely </a:t>
            </a:r>
            <a:r>
              <a:rPr lang="en"/>
              <a:t>exclude</a:t>
            </a:r>
            <a:r>
              <a:rPr lang="en"/>
              <a:t> student but ensure that the </a:t>
            </a:r>
            <a:r>
              <a:rPr lang="en"/>
              <a:t>student</a:t>
            </a:r>
            <a:r>
              <a:rPr lang="en"/>
              <a:t> is not taking away from others learning.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Material Organization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Classroom</a:t>
            </a:r>
            <a:r>
              <a:rPr lang="en"/>
              <a:t> b</a:t>
            </a:r>
            <a:r>
              <a:rPr lang="en"/>
              <a:t>uddy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Extra set of books and materials at home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Consistent</a:t>
            </a:r>
            <a:r>
              <a:rPr lang="en"/>
              <a:t> progress report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Consistent reminders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Homework system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Assignment notebook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Transitions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Visible schedule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Consistency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Practice transitions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sz="1400"/>
              <a:t>Especially fire drills or other non normal activities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Extra time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Visual prompts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500" y="2791750"/>
            <a:ext cx="2636849" cy="19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8253" y="199500"/>
            <a:ext cx="2368336" cy="31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During lessons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Verbal and visual directions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Model what you want done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Brain breaks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Provide written notes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Large print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Do not write in cursive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Warn student before you call on them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Secret warning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Giving directions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Specific and short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Write them out if possible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Create procedures in the beginning of the year and use them all year wrong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Practice the directions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Have students repeat directions back to you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Assignments and worksheets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Allow typed assignments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Specifically say when assignments are due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Large print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Extra time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Give less problems to students who take longer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Do not focus on </a:t>
            </a:r>
            <a:r>
              <a:rPr lang="en"/>
              <a:t>mechanics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Especially in writing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Test Taking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Allow exams to be oral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Extra time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Study guides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Extra space on the test for witten out work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Multiple choice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Teach study habits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Have student test in a separate room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Management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Implement procedures from day 1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Practice all procedures multiple times throughout the first week of school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Ensure students know the schedule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 visual prompts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Pictures of what is next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Pictures of what to do for specific procedures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Expectations 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4475" y="2539549"/>
            <a:ext cx="3157825" cy="213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-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