
<file path=[Content_Types].xml><?xml version="1.0" encoding="utf-8"?>
<Types xmlns="http://schemas.openxmlformats.org/package/2006/content-types">
  <Default Extension="xml" ContentType="application/xml"/>
  <Default Extension="png" ContentType="image/png"/>
  <Default Extension="jpg" ContentType="image/jpe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6"/>
    <p:restoredTop sz="94523"/>
  </p:normalViewPr>
  <p:slideViewPr>
    <p:cSldViewPr snapToGrid="0" snapToObjects="1">
      <p:cViewPr varScale="1">
        <p:scale>
          <a:sx n="105" d="100"/>
          <a:sy n="105" d="100"/>
        </p:scale>
        <p:origin x="22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57514614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50275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1660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09749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75288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 name="Shape 1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86508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Shape 1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81409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 name="Shape 1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684177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 name="Shape 1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129800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93440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029193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Shape 1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67507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361954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Shape 1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907674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04379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Science shows that passion is contagious. Your audience will be drawn to what you are saying if they see and feel just how inspired and passionate you are about your topic.</a:t>
            </a:r>
          </a:p>
        </p:txBody>
      </p:sp>
    </p:spTree>
    <p:extLst>
      <p:ext uri="{BB962C8B-B14F-4D97-AF65-F5344CB8AC3E}">
        <p14:creationId xmlns:p14="http://schemas.microsoft.com/office/powerpoint/2010/main" val="791051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1016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18602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Science also shows that stories stimulate and engage the human brain, which allows the speaker to connect with the audience much more. Before there was writing, radio, television, movies, Youtube, 3D movies, 4D movies...there was storytelling. Simple person to person interaction, no media needed. People cannot remember the facts and figures, but they will remember the story. Take them on a journey. Make them forget they are in a classroom, but that they are with you inside the story.</a:t>
            </a:r>
          </a:p>
          <a:p>
            <a:pPr lvl="0" rtl="0">
              <a:spcBef>
                <a:spcPts val="0"/>
              </a:spcBef>
              <a:buNone/>
            </a:pPr>
            <a:endParaRPr/>
          </a:p>
        </p:txBody>
      </p:sp>
    </p:spTree>
    <p:extLst>
      <p:ext uri="{BB962C8B-B14F-4D97-AF65-F5344CB8AC3E}">
        <p14:creationId xmlns:p14="http://schemas.microsoft.com/office/powerpoint/2010/main" val="1471184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77717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
            </a:r>
            <a:br>
              <a:rPr lang="en"/>
            </a:br>
            <a:r>
              <a:rPr lang="en"/>
              <a:t/>
            </a:r>
            <a:br>
              <a:rPr lang="en"/>
            </a:br>
            <a:r>
              <a:rPr lang="en"/>
              <a:t/>
            </a:r>
            <a:br>
              <a:rPr lang="en"/>
            </a:br>
            <a:endParaRPr lang="en"/>
          </a:p>
        </p:txBody>
      </p:sp>
    </p:spTree>
    <p:extLst>
      <p:ext uri="{BB962C8B-B14F-4D97-AF65-F5344CB8AC3E}">
        <p14:creationId xmlns:p14="http://schemas.microsoft.com/office/powerpoint/2010/main" val="534099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p:nvPr/>
        </p:nvSpPr>
        <p:spPr>
          <a:xfrm>
            <a:off x="1524800" y="672605"/>
            <a:ext cx="1081625" cy="1124949"/>
          </a:xfrm>
          <a:custGeom>
            <a:avLst/>
            <a:gdLst/>
            <a:ahLst/>
            <a:cxnLst/>
            <a:rect l="0" t="0" r="0" b="0"/>
            <a:pathLst>
              <a:path w="43265" h="44998" extrusionOk="0">
                <a:moveTo>
                  <a:pt x="0" y="44998"/>
                </a:moveTo>
                <a:lnTo>
                  <a:pt x="0" y="0"/>
                </a:lnTo>
                <a:lnTo>
                  <a:pt x="43265" y="0"/>
                </a:lnTo>
              </a:path>
            </a:pathLst>
          </a:custGeom>
          <a:noFill/>
          <a:ln w="28575" cap="flat" cmpd="sng">
            <a:solidFill>
              <a:schemeClr val="accent5"/>
            </a:solidFill>
            <a:prstDash val="solid"/>
            <a:miter/>
            <a:headEnd type="none" w="med" len="med"/>
            <a:tailEnd type="none" w="med" len="med"/>
          </a:ln>
        </p:spPr>
      </p:sp>
      <p:sp>
        <p:nvSpPr>
          <p:cNvPr id="11" name="Shape 11"/>
          <p:cNvSpPr/>
          <p:nvPr/>
        </p:nvSpPr>
        <p:spPr>
          <a:xfrm rot="10800000">
            <a:off x="6537562" y="3342925"/>
            <a:ext cx="1081625" cy="1124950"/>
          </a:xfrm>
          <a:custGeom>
            <a:avLst/>
            <a:gdLst/>
            <a:ahLst/>
            <a:cxnLst/>
            <a:rect l="0" t="0" r="0" b="0"/>
            <a:pathLst>
              <a:path w="43265" h="44998" extrusionOk="0">
                <a:moveTo>
                  <a:pt x="0" y="44998"/>
                </a:moveTo>
                <a:lnTo>
                  <a:pt x="0" y="0"/>
                </a:lnTo>
                <a:lnTo>
                  <a:pt x="43265" y="0"/>
                </a:lnTo>
              </a:path>
            </a:pathLst>
          </a:custGeom>
          <a:noFill/>
          <a:ln w="28575" cap="flat" cmpd="sng">
            <a:solidFill>
              <a:schemeClr val="accent5"/>
            </a:solidFill>
            <a:prstDash val="solid"/>
            <a:miter/>
            <a:headEnd type="none" w="med" len="med"/>
            <a:tailEnd type="none" w="med" len="med"/>
          </a:ln>
        </p:spPr>
      </p:sp>
      <p:cxnSp>
        <p:nvCxnSpPr>
          <p:cNvPr id="12" name="Shape 12"/>
          <p:cNvCxnSpPr/>
          <p:nvPr/>
        </p:nvCxnSpPr>
        <p:spPr>
          <a:xfrm>
            <a:off x="4359601" y="2817463"/>
            <a:ext cx="424800" cy="0"/>
          </a:xfrm>
          <a:prstGeom prst="straightConnector1">
            <a:avLst/>
          </a:prstGeom>
          <a:noFill/>
          <a:ln w="38100" cap="flat" cmpd="sng">
            <a:solidFill>
              <a:schemeClr val="accent4"/>
            </a:solidFill>
            <a:prstDash val="solid"/>
            <a:round/>
            <a:headEnd type="none" w="med" len="med"/>
            <a:tailEnd type="none" w="med" len="med"/>
          </a:ln>
        </p:spPr>
      </p:cxnSp>
      <p:sp>
        <p:nvSpPr>
          <p:cNvPr id="13" name="Shape 13"/>
          <p:cNvSpPr txBox="1">
            <a:spLocks noGrp="1"/>
          </p:cNvSpPr>
          <p:nvPr>
            <p:ph type="ctrTitle"/>
          </p:nvPr>
        </p:nvSpPr>
        <p:spPr>
          <a:xfrm>
            <a:off x="1680301" y="1188925"/>
            <a:ext cx="5783400" cy="1457399"/>
          </a:xfrm>
          <a:prstGeom prst="rect">
            <a:avLst/>
          </a:prstGeom>
        </p:spPr>
        <p:txBody>
          <a:bodyPr lIns="91425" tIns="91425" rIns="91425" bIns="91425" anchor="b" anchorCtr="0"/>
          <a:lstStyle>
            <a:lvl1pPr lvl="0" algn="ctr">
              <a:spcBef>
                <a:spcPts val="0"/>
              </a:spcBef>
              <a:buSzPct val="100000"/>
              <a:defRPr sz="4000"/>
            </a:lvl1pPr>
            <a:lvl2pPr lvl="1" algn="ctr">
              <a:spcBef>
                <a:spcPts val="0"/>
              </a:spcBef>
              <a:buSzPct val="100000"/>
              <a:defRPr sz="4000"/>
            </a:lvl2pPr>
            <a:lvl3pPr lvl="2" algn="ctr">
              <a:spcBef>
                <a:spcPts val="0"/>
              </a:spcBef>
              <a:buSzPct val="100000"/>
              <a:defRPr sz="4000"/>
            </a:lvl3pPr>
            <a:lvl4pPr lvl="3" algn="ctr">
              <a:spcBef>
                <a:spcPts val="0"/>
              </a:spcBef>
              <a:buSzPct val="100000"/>
              <a:defRPr sz="4000"/>
            </a:lvl4pPr>
            <a:lvl5pPr lvl="4" algn="ctr">
              <a:spcBef>
                <a:spcPts val="0"/>
              </a:spcBef>
              <a:buSzPct val="100000"/>
              <a:defRPr sz="4000"/>
            </a:lvl5pPr>
            <a:lvl6pPr lvl="5" algn="ctr">
              <a:spcBef>
                <a:spcPts val="0"/>
              </a:spcBef>
              <a:buSzPct val="100000"/>
              <a:defRPr sz="4000"/>
            </a:lvl6pPr>
            <a:lvl7pPr lvl="6" algn="ctr">
              <a:spcBef>
                <a:spcPts val="0"/>
              </a:spcBef>
              <a:buSzPct val="100000"/>
              <a:defRPr sz="4000"/>
            </a:lvl7pPr>
            <a:lvl8pPr lvl="7" algn="ctr">
              <a:spcBef>
                <a:spcPts val="0"/>
              </a:spcBef>
              <a:buSzPct val="100000"/>
              <a:defRPr sz="4000"/>
            </a:lvl8pPr>
            <a:lvl9pPr lvl="8" algn="ctr">
              <a:spcBef>
                <a:spcPts val="0"/>
              </a:spcBef>
              <a:buSzPct val="100000"/>
              <a:defRPr sz="4000"/>
            </a:lvl9pPr>
          </a:lstStyle>
          <a:p>
            <a:endParaRPr/>
          </a:p>
        </p:txBody>
      </p:sp>
      <p:sp>
        <p:nvSpPr>
          <p:cNvPr id="14" name="Shape 14"/>
          <p:cNvSpPr txBox="1">
            <a:spLocks noGrp="1"/>
          </p:cNvSpPr>
          <p:nvPr>
            <p:ph type="subTitle" idx="1"/>
          </p:nvPr>
        </p:nvSpPr>
        <p:spPr>
          <a:xfrm>
            <a:off x="1680301" y="3049450"/>
            <a:ext cx="5783400" cy="909000"/>
          </a:xfrm>
          <a:prstGeom prst="rect">
            <a:avLst/>
          </a:prstGeom>
        </p:spPr>
        <p:txBody>
          <a:bodyPr lIns="91425" tIns="91425" rIns="91425" bIns="91425" anchor="t" anchorCtr="0"/>
          <a:lstStyle>
            <a:lvl1pPr lvl="0"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52"/>
        <p:cNvGrpSpPr/>
        <p:nvPr/>
      </p:nvGrpSpPr>
      <p:grpSpPr>
        <a:xfrm>
          <a:off x="0" y="0"/>
          <a:ext cx="0" cy="0"/>
          <a:chOff x="0" y="0"/>
          <a:chExt cx="0" cy="0"/>
        </a:xfrm>
      </p:grpSpPr>
      <p:sp>
        <p:nvSpPr>
          <p:cNvPr id="53" name="Shape 53"/>
          <p:cNvSpPr/>
          <p:nvPr/>
        </p:nvSpPr>
        <p:spPr>
          <a:xfrm>
            <a:off x="150" y="5076825"/>
            <a:ext cx="9143700" cy="66600"/>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54" name="Shape 54"/>
          <p:cNvSpPr txBox="1">
            <a:spLocks noGrp="1"/>
          </p:cNvSpPr>
          <p:nvPr>
            <p:ph type="title"/>
          </p:nvPr>
        </p:nvSpPr>
        <p:spPr>
          <a:xfrm>
            <a:off x="387900" y="1152450"/>
            <a:ext cx="8368200" cy="1538400"/>
          </a:xfrm>
          <a:prstGeom prst="rect">
            <a:avLst/>
          </a:prstGeom>
        </p:spPr>
        <p:txBody>
          <a:bodyPr lIns="91425" tIns="91425" rIns="91425" bIns="91425" anchor="ctr" anchorCtr="0"/>
          <a:lstStyle>
            <a:lvl1pPr lvl="0" algn="ctr">
              <a:spcBef>
                <a:spcPts val="0"/>
              </a:spcBef>
              <a:buClr>
                <a:schemeClr val="accent5"/>
              </a:buClr>
              <a:buSzPct val="100000"/>
              <a:defRPr sz="13000">
                <a:solidFill>
                  <a:schemeClr val="accent5"/>
                </a:solidFill>
              </a:defRPr>
            </a:lvl1pPr>
            <a:lvl2pPr lvl="1" algn="ctr">
              <a:spcBef>
                <a:spcPts val="0"/>
              </a:spcBef>
              <a:buClr>
                <a:schemeClr val="accent5"/>
              </a:buClr>
              <a:buSzPct val="100000"/>
              <a:defRPr sz="13000">
                <a:solidFill>
                  <a:schemeClr val="accent5"/>
                </a:solidFill>
              </a:defRPr>
            </a:lvl2pPr>
            <a:lvl3pPr lvl="2" algn="ctr">
              <a:spcBef>
                <a:spcPts val="0"/>
              </a:spcBef>
              <a:buClr>
                <a:schemeClr val="accent5"/>
              </a:buClr>
              <a:buSzPct val="100000"/>
              <a:defRPr sz="13000">
                <a:solidFill>
                  <a:schemeClr val="accent5"/>
                </a:solidFill>
              </a:defRPr>
            </a:lvl3pPr>
            <a:lvl4pPr lvl="3" algn="ctr">
              <a:spcBef>
                <a:spcPts val="0"/>
              </a:spcBef>
              <a:buClr>
                <a:schemeClr val="accent5"/>
              </a:buClr>
              <a:buSzPct val="100000"/>
              <a:defRPr sz="13000">
                <a:solidFill>
                  <a:schemeClr val="accent5"/>
                </a:solidFill>
              </a:defRPr>
            </a:lvl4pPr>
            <a:lvl5pPr lvl="4" algn="ctr">
              <a:spcBef>
                <a:spcPts val="0"/>
              </a:spcBef>
              <a:buClr>
                <a:schemeClr val="accent5"/>
              </a:buClr>
              <a:buSzPct val="100000"/>
              <a:defRPr sz="13000">
                <a:solidFill>
                  <a:schemeClr val="accent5"/>
                </a:solidFill>
              </a:defRPr>
            </a:lvl5pPr>
            <a:lvl6pPr lvl="5" algn="ctr">
              <a:spcBef>
                <a:spcPts val="0"/>
              </a:spcBef>
              <a:buClr>
                <a:schemeClr val="accent5"/>
              </a:buClr>
              <a:buSzPct val="100000"/>
              <a:defRPr sz="13000">
                <a:solidFill>
                  <a:schemeClr val="accent5"/>
                </a:solidFill>
              </a:defRPr>
            </a:lvl6pPr>
            <a:lvl7pPr lvl="6" algn="ctr">
              <a:spcBef>
                <a:spcPts val="0"/>
              </a:spcBef>
              <a:buClr>
                <a:schemeClr val="accent5"/>
              </a:buClr>
              <a:buSzPct val="100000"/>
              <a:defRPr sz="13000">
                <a:solidFill>
                  <a:schemeClr val="accent5"/>
                </a:solidFill>
              </a:defRPr>
            </a:lvl7pPr>
            <a:lvl8pPr lvl="7" algn="ctr">
              <a:spcBef>
                <a:spcPts val="0"/>
              </a:spcBef>
              <a:buClr>
                <a:schemeClr val="accent5"/>
              </a:buClr>
              <a:buSzPct val="100000"/>
              <a:defRPr sz="13000">
                <a:solidFill>
                  <a:schemeClr val="accent5"/>
                </a:solidFill>
              </a:defRPr>
            </a:lvl8pPr>
            <a:lvl9pPr lvl="8" algn="ctr">
              <a:spcBef>
                <a:spcPts val="0"/>
              </a:spcBef>
              <a:buClr>
                <a:schemeClr val="accent5"/>
              </a:buClr>
              <a:buSzPct val="100000"/>
              <a:defRPr sz="13000">
                <a:solidFill>
                  <a:schemeClr val="accent5"/>
                </a:solidFill>
              </a:defRPr>
            </a:lvl9pPr>
          </a:lstStyle>
          <a:p>
            <a:endParaRPr/>
          </a:p>
        </p:txBody>
      </p:sp>
      <p:sp>
        <p:nvSpPr>
          <p:cNvPr id="55" name="Shape 55"/>
          <p:cNvSpPr txBox="1">
            <a:spLocks noGrp="1"/>
          </p:cNvSpPr>
          <p:nvPr>
            <p:ph type="body" idx="1"/>
          </p:nvPr>
        </p:nvSpPr>
        <p:spPr>
          <a:xfrm>
            <a:off x="387900" y="2919450"/>
            <a:ext cx="8368200" cy="10716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6" name="Shape 5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7"/>
        <p:cNvGrpSpPr/>
        <p:nvPr/>
      </p:nvGrpSpPr>
      <p:grpSpPr>
        <a:xfrm>
          <a:off x="0" y="0"/>
          <a:ext cx="0" cy="0"/>
          <a:chOff x="0" y="0"/>
          <a:chExt cx="0" cy="0"/>
        </a:xfrm>
      </p:grpSpPr>
      <p:sp>
        <p:nvSpPr>
          <p:cNvPr id="58" name="Shape 5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6"/>
        <p:cNvGrpSpPr/>
        <p:nvPr/>
      </p:nvGrpSpPr>
      <p:grpSpPr>
        <a:xfrm>
          <a:off x="0" y="0"/>
          <a:ext cx="0" cy="0"/>
          <a:chOff x="0" y="0"/>
          <a:chExt cx="0" cy="0"/>
        </a:xfrm>
      </p:grpSpPr>
      <p:cxnSp>
        <p:nvCxnSpPr>
          <p:cNvPr id="17" name="Shape 17"/>
          <p:cNvCxnSpPr/>
          <p:nvPr/>
        </p:nvCxnSpPr>
        <p:spPr>
          <a:xfrm>
            <a:off x="4359601" y="2817463"/>
            <a:ext cx="424800" cy="0"/>
          </a:xfrm>
          <a:prstGeom prst="straightConnector1">
            <a:avLst/>
          </a:prstGeom>
          <a:noFill/>
          <a:ln w="38100" cap="flat" cmpd="sng">
            <a:solidFill>
              <a:schemeClr val="accent4"/>
            </a:solidFill>
            <a:prstDash val="solid"/>
            <a:round/>
            <a:headEnd type="none" w="med" len="med"/>
            <a:tailEnd type="none" w="med" len="med"/>
          </a:ln>
        </p:spPr>
      </p:cxnSp>
      <p:sp>
        <p:nvSpPr>
          <p:cNvPr id="18" name="Shape 18"/>
          <p:cNvSpPr txBox="1">
            <a:spLocks noGrp="1"/>
          </p:cNvSpPr>
          <p:nvPr>
            <p:ph type="title"/>
          </p:nvPr>
        </p:nvSpPr>
        <p:spPr>
          <a:xfrm>
            <a:off x="480750" y="1764950"/>
            <a:ext cx="8222100" cy="907500"/>
          </a:xfrm>
          <a:prstGeom prst="rect">
            <a:avLst/>
          </a:prstGeom>
        </p:spPr>
        <p:txBody>
          <a:bodyPr lIns="91425" tIns="91425" rIns="91425" bIns="91425" anchor="b" anchorCtr="0"/>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cxnSp>
        <p:nvCxnSpPr>
          <p:cNvPr id="21" name="Shape 21"/>
          <p:cNvCxnSpPr/>
          <p:nvPr/>
        </p:nvCxnSpPr>
        <p:spPr>
          <a:xfrm>
            <a:off x="492562" y="1260283"/>
            <a:ext cx="424800" cy="0"/>
          </a:xfrm>
          <a:prstGeom prst="straightConnector1">
            <a:avLst/>
          </a:prstGeom>
          <a:noFill/>
          <a:ln w="38100" cap="flat" cmpd="sng">
            <a:solidFill>
              <a:schemeClr val="accent4"/>
            </a:solidFill>
            <a:prstDash val="solid"/>
            <a:round/>
            <a:headEnd type="none" w="med" len="med"/>
            <a:tailEnd type="none" w="med" len="med"/>
          </a:ln>
        </p:spPr>
      </p:cxnSp>
      <p:sp>
        <p:nvSpPr>
          <p:cNvPr id="22" name="Shape 22"/>
          <p:cNvSpPr txBox="1">
            <a:spLocks noGrp="1"/>
          </p:cNvSpPr>
          <p:nvPr>
            <p:ph type="title"/>
          </p:nvPr>
        </p:nvSpPr>
        <p:spPr>
          <a:xfrm>
            <a:off x="387900" y="458025"/>
            <a:ext cx="8368200" cy="6861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body" idx="1"/>
          </p:nvPr>
        </p:nvSpPr>
        <p:spPr>
          <a:xfrm>
            <a:off x="387900" y="1489824"/>
            <a:ext cx="8368200" cy="30789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5"/>
        <p:cNvGrpSpPr/>
        <p:nvPr/>
      </p:nvGrpSpPr>
      <p:grpSpPr>
        <a:xfrm>
          <a:off x="0" y="0"/>
          <a:ext cx="0" cy="0"/>
          <a:chOff x="0" y="0"/>
          <a:chExt cx="0" cy="0"/>
        </a:xfrm>
      </p:grpSpPr>
      <p:cxnSp>
        <p:nvCxnSpPr>
          <p:cNvPr id="26" name="Shape 26"/>
          <p:cNvCxnSpPr/>
          <p:nvPr/>
        </p:nvCxnSpPr>
        <p:spPr>
          <a:xfrm>
            <a:off x="492562" y="1260283"/>
            <a:ext cx="424800" cy="0"/>
          </a:xfrm>
          <a:prstGeom prst="straightConnector1">
            <a:avLst/>
          </a:prstGeom>
          <a:noFill/>
          <a:ln w="38100" cap="flat" cmpd="sng">
            <a:solidFill>
              <a:schemeClr val="accent4"/>
            </a:solidFill>
            <a:prstDash val="solid"/>
            <a:round/>
            <a:headEnd type="none" w="med" len="med"/>
            <a:tailEnd type="none" w="med" len="med"/>
          </a:ln>
        </p:spPr>
      </p:cxnSp>
      <p:sp>
        <p:nvSpPr>
          <p:cNvPr id="27" name="Shape 27"/>
          <p:cNvSpPr txBox="1">
            <a:spLocks noGrp="1"/>
          </p:cNvSpPr>
          <p:nvPr>
            <p:ph type="title"/>
          </p:nvPr>
        </p:nvSpPr>
        <p:spPr>
          <a:xfrm>
            <a:off x="387900" y="458025"/>
            <a:ext cx="8368200" cy="6861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387900" y="1489825"/>
            <a:ext cx="3999900" cy="30789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9" name="Shape 29"/>
          <p:cNvSpPr txBox="1">
            <a:spLocks noGrp="1"/>
          </p:cNvSpPr>
          <p:nvPr>
            <p:ph type="body" idx="2"/>
          </p:nvPr>
        </p:nvSpPr>
        <p:spPr>
          <a:xfrm>
            <a:off x="4756200" y="1489825"/>
            <a:ext cx="3999900" cy="30789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0" name="Shape 3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387900" y="458025"/>
            <a:ext cx="8368200" cy="6861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3" name="Shape 3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4"/>
        <p:cNvGrpSpPr/>
        <p:nvPr/>
      </p:nvGrpSpPr>
      <p:grpSpPr>
        <a:xfrm>
          <a:off x="0" y="0"/>
          <a:ext cx="0" cy="0"/>
          <a:chOff x="0" y="0"/>
          <a:chExt cx="0" cy="0"/>
        </a:xfrm>
      </p:grpSpPr>
      <p:cxnSp>
        <p:nvCxnSpPr>
          <p:cNvPr id="35" name="Shape 35"/>
          <p:cNvCxnSpPr/>
          <p:nvPr/>
        </p:nvCxnSpPr>
        <p:spPr>
          <a:xfrm>
            <a:off x="489218" y="1412276"/>
            <a:ext cx="331500" cy="0"/>
          </a:xfrm>
          <a:prstGeom prst="straightConnector1">
            <a:avLst/>
          </a:prstGeom>
          <a:noFill/>
          <a:ln w="38100" cap="flat" cmpd="sng">
            <a:solidFill>
              <a:schemeClr val="accent4"/>
            </a:solidFill>
            <a:prstDash val="solid"/>
            <a:round/>
            <a:headEnd type="none" w="med" len="med"/>
            <a:tailEnd type="none" w="med" len="med"/>
          </a:ln>
        </p:spPr>
      </p:cxnSp>
      <p:sp>
        <p:nvSpPr>
          <p:cNvPr id="36" name="Shape 36"/>
          <p:cNvSpPr txBox="1">
            <a:spLocks noGrp="1"/>
          </p:cNvSpPr>
          <p:nvPr>
            <p:ph type="title"/>
          </p:nvPr>
        </p:nvSpPr>
        <p:spPr>
          <a:xfrm>
            <a:off x="3879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7" name="Shape 37"/>
          <p:cNvSpPr txBox="1">
            <a:spLocks noGrp="1"/>
          </p:cNvSpPr>
          <p:nvPr>
            <p:ph type="body" idx="1"/>
          </p:nvPr>
        </p:nvSpPr>
        <p:spPr>
          <a:xfrm>
            <a:off x="387900" y="1594025"/>
            <a:ext cx="2808000" cy="26811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8" name="Shape 3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90250" y="526350"/>
            <a:ext cx="56187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41" name="Shape 4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2"/>
        <p:cNvGrpSpPr/>
        <p:nvPr/>
      </p:nvGrpSpPr>
      <p:grpSpPr>
        <a:xfrm>
          <a:off x="0" y="0"/>
          <a:ext cx="0" cy="0"/>
          <a:chOff x="0" y="0"/>
          <a:chExt cx="0" cy="0"/>
        </a:xfrm>
      </p:grpSpPr>
      <p:sp>
        <p:nvSpPr>
          <p:cNvPr id="43" name="Shape 43"/>
          <p:cNvSpPr/>
          <p:nvPr/>
        </p:nvSpPr>
        <p:spPr>
          <a:xfrm>
            <a:off x="4572000" y="-75"/>
            <a:ext cx="4572000" cy="5143500"/>
          </a:xfrm>
          <a:prstGeom prst="rect">
            <a:avLst/>
          </a:prstGeom>
          <a:solidFill>
            <a:schemeClr val="dk2"/>
          </a:solidFill>
          <a:ln>
            <a:noFill/>
          </a:ln>
        </p:spPr>
        <p:txBody>
          <a:bodyPr lIns="91425" tIns="91425" rIns="91425" bIns="91425" anchor="ctr" anchorCtr="0">
            <a:noAutofit/>
          </a:bodyPr>
          <a:lstStyle/>
          <a:p>
            <a:pPr lvl="0">
              <a:spcBef>
                <a:spcPts val="0"/>
              </a:spcBef>
              <a:buNone/>
            </a:pPr>
            <a:endParaRPr/>
          </a:p>
        </p:txBody>
      </p:sp>
      <p:cxnSp>
        <p:nvCxnSpPr>
          <p:cNvPr id="44" name="Shape 44"/>
          <p:cNvCxnSpPr/>
          <p:nvPr/>
        </p:nvCxnSpPr>
        <p:spPr>
          <a:xfrm>
            <a:off x="5029675" y="4495503"/>
            <a:ext cx="540900" cy="0"/>
          </a:xfrm>
          <a:prstGeom prst="straightConnector1">
            <a:avLst/>
          </a:prstGeom>
          <a:noFill/>
          <a:ln w="38100" cap="flat" cmpd="sng">
            <a:solidFill>
              <a:schemeClr val="accent5"/>
            </a:solidFill>
            <a:prstDash val="solid"/>
            <a:round/>
            <a:headEnd type="none" w="med" len="med"/>
            <a:tailEnd type="none" w="med" len="med"/>
          </a:ln>
        </p:spPr>
      </p:cxnSp>
      <p:sp>
        <p:nvSpPr>
          <p:cNvPr id="45" name="Shape 45"/>
          <p:cNvSpPr txBox="1">
            <a:spLocks noGrp="1"/>
          </p:cNvSpPr>
          <p:nvPr>
            <p:ph type="title"/>
          </p:nvPr>
        </p:nvSpPr>
        <p:spPr>
          <a:xfrm>
            <a:off x="265500" y="1209075"/>
            <a:ext cx="4045200" cy="1506300"/>
          </a:xfrm>
          <a:prstGeom prst="rect">
            <a:avLst/>
          </a:prstGeom>
        </p:spPr>
        <p:txBody>
          <a:bodyPr lIns="91425" tIns="91425" rIns="91425" bIns="91425" anchor="b" anchorCtr="0"/>
          <a:lstStyle>
            <a:lvl1pPr lvl="0" algn="ctr">
              <a:spcBef>
                <a:spcPts val="0"/>
              </a:spcBef>
              <a:buSzPct val="100000"/>
              <a:defRPr sz="3800"/>
            </a:lvl1pPr>
            <a:lvl2pPr lvl="1" algn="ctr">
              <a:spcBef>
                <a:spcPts val="0"/>
              </a:spcBef>
              <a:buSzPct val="100000"/>
              <a:defRPr sz="3800"/>
            </a:lvl2pPr>
            <a:lvl3pPr lvl="2" algn="ctr">
              <a:spcBef>
                <a:spcPts val="0"/>
              </a:spcBef>
              <a:buSzPct val="100000"/>
              <a:defRPr sz="3800"/>
            </a:lvl3pPr>
            <a:lvl4pPr lvl="3" algn="ctr">
              <a:spcBef>
                <a:spcPts val="0"/>
              </a:spcBef>
              <a:buSzPct val="100000"/>
              <a:defRPr sz="3800"/>
            </a:lvl4pPr>
            <a:lvl5pPr lvl="4" algn="ctr">
              <a:spcBef>
                <a:spcPts val="0"/>
              </a:spcBef>
              <a:buSzPct val="100000"/>
              <a:defRPr sz="3800"/>
            </a:lvl5pPr>
            <a:lvl6pPr lvl="5" algn="ctr">
              <a:spcBef>
                <a:spcPts val="0"/>
              </a:spcBef>
              <a:buSzPct val="100000"/>
              <a:defRPr sz="3800"/>
            </a:lvl6pPr>
            <a:lvl7pPr lvl="6" algn="ctr">
              <a:spcBef>
                <a:spcPts val="0"/>
              </a:spcBef>
              <a:buSzPct val="100000"/>
              <a:defRPr sz="3800"/>
            </a:lvl7pPr>
            <a:lvl8pPr lvl="7" algn="ctr">
              <a:spcBef>
                <a:spcPts val="0"/>
              </a:spcBef>
              <a:buSzPct val="100000"/>
              <a:defRPr sz="3800"/>
            </a:lvl8pPr>
            <a:lvl9pPr lvl="8" algn="ctr">
              <a:spcBef>
                <a:spcPts val="0"/>
              </a:spcBef>
              <a:buSzPct val="100000"/>
              <a:defRPr sz="3800"/>
            </a:lvl9pPr>
          </a:lstStyle>
          <a:p>
            <a:endParaRPr/>
          </a:p>
        </p:txBody>
      </p:sp>
      <p:sp>
        <p:nvSpPr>
          <p:cNvPr id="46" name="Shape 46"/>
          <p:cNvSpPr txBox="1">
            <a:spLocks noGrp="1"/>
          </p:cNvSpPr>
          <p:nvPr>
            <p:ph type="subTitle" idx="1"/>
          </p:nvPr>
        </p:nvSpPr>
        <p:spPr>
          <a:xfrm>
            <a:off x="265500" y="2769000"/>
            <a:ext cx="4045200" cy="1345500"/>
          </a:xfrm>
          <a:prstGeom prst="rect">
            <a:avLst/>
          </a:prstGeom>
        </p:spPr>
        <p:txBody>
          <a:bodyPr lIns="91425" tIns="91425" rIns="91425" bIns="91425" anchor="t" anchorCtr="0"/>
          <a:lstStyle>
            <a:lvl1pPr lvl="0" algn="ctr">
              <a:lnSpc>
                <a:spcPct val="100000"/>
              </a:lnSpc>
              <a:spcBef>
                <a:spcPts val="0"/>
              </a:spcBef>
              <a:spcAft>
                <a:spcPts val="0"/>
              </a:spcAft>
              <a:buClr>
                <a:schemeClr val="accent5"/>
              </a:buClr>
              <a:buSzPct val="100000"/>
              <a:buNone/>
              <a:defRPr sz="2100">
                <a:solidFill>
                  <a:schemeClr val="accent5"/>
                </a:solidFill>
              </a:defRPr>
            </a:lvl1pPr>
            <a:lvl2pPr lvl="1" algn="ctr">
              <a:lnSpc>
                <a:spcPct val="100000"/>
              </a:lnSpc>
              <a:spcBef>
                <a:spcPts val="0"/>
              </a:spcBef>
              <a:spcAft>
                <a:spcPts val="0"/>
              </a:spcAft>
              <a:buClr>
                <a:schemeClr val="accent5"/>
              </a:buClr>
              <a:buSzPct val="100000"/>
              <a:buNone/>
              <a:defRPr sz="2100">
                <a:solidFill>
                  <a:schemeClr val="accent5"/>
                </a:solidFill>
              </a:defRPr>
            </a:lvl2pPr>
            <a:lvl3pPr lvl="2" algn="ctr">
              <a:lnSpc>
                <a:spcPct val="100000"/>
              </a:lnSpc>
              <a:spcBef>
                <a:spcPts val="0"/>
              </a:spcBef>
              <a:spcAft>
                <a:spcPts val="0"/>
              </a:spcAft>
              <a:buClr>
                <a:schemeClr val="accent5"/>
              </a:buClr>
              <a:buSzPct val="100000"/>
              <a:buNone/>
              <a:defRPr sz="2100">
                <a:solidFill>
                  <a:schemeClr val="accent5"/>
                </a:solidFill>
              </a:defRPr>
            </a:lvl3pPr>
            <a:lvl4pPr lvl="3" algn="ctr">
              <a:lnSpc>
                <a:spcPct val="100000"/>
              </a:lnSpc>
              <a:spcBef>
                <a:spcPts val="0"/>
              </a:spcBef>
              <a:spcAft>
                <a:spcPts val="0"/>
              </a:spcAft>
              <a:buClr>
                <a:schemeClr val="accent5"/>
              </a:buClr>
              <a:buSzPct val="100000"/>
              <a:buNone/>
              <a:defRPr sz="2100">
                <a:solidFill>
                  <a:schemeClr val="accent5"/>
                </a:solidFill>
              </a:defRPr>
            </a:lvl4pPr>
            <a:lvl5pPr lvl="4" algn="ctr">
              <a:lnSpc>
                <a:spcPct val="100000"/>
              </a:lnSpc>
              <a:spcBef>
                <a:spcPts val="0"/>
              </a:spcBef>
              <a:spcAft>
                <a:spcPts val="0"/>
              </a:spcAft>
              <a:buClr>
                <a:schemeClr val="accent5"/>
              </a:buClr>
              <a:buSzPct val="100000"/>
              <a:buNone/>
              <a:defRPr sz="2100">
                <a:solidFill>
                  <a:schemeClr val="accent5"/>
                </a:solidFill>
              </a:defRPr>
            </a:lvl5pPr>
            <a:lvl6pPr lvl="5" algn="ctr">
              <a:lnSpc>
                <a:spcPct val="100000"/>
              </a:lnSpc>
              <a:spcBef>
                <a:spcPts val="0"/>
              </a:spcBef>
              <a:spcAft>
                <a:spcPts val="0"/>
              </a:spcAft>
              <a:buClr>
                <a:schemeClr val="accent5"/>
              </a:buClr>
              <a:buSzPct val="100000"/>
              <a:buNone/>
              <a:defRPr sz="2100">
                <a:solidFill>
                  <a:schemeClr val="accent5"/>
                </a:solidFill>
              </a:defRPr>
            </a:lvl6pPr>
            <a:lvl7pPr lvl="6" algn="ctr">
              <a:lnSpc>
                <a:spcPct val="100000"/>
              </a:lnSpc>
              <a:spcBef>
                <a:spcPts val="0"/>
              </a:spcBef>
              <a:spcAft>
                <a:spcPts val="0"/>
              </a:spcAft>
              <a:buClr>
                <a:schemeClr val="accent5"/>
              </a:buClr>
              <a:buSzPct val="100000"/>
              <a:buNone/>
              <a:defRPr sz="2100">
                <a:solidFill>
                  <a:schemeClr val="accent5"/>
                </a:solidFill>
              </a:defRPr>
            </a:lvl7pPr>
            <a:lvl8pPr lvl="7" algn="ctr">
              <a:lnSpc>
                <a:spcPct val="100000"/>
              </a:lnSpc>
              <a:spcBef>
                <a:spcPts val="0"/>
              </a:spcBef>
              <a:spcAft>
                <a:spcPts val="0"/>
              </a:spcAft>
              <a:buClr>
                <a:schemeClr val="accent5"/>
              </a:buClr>
              <a:buSzPct val="100000"/>
              <a:buNone/>
              <a:defRPr sz="2100">
                <a:solidFill>
                  <a:schemeClr val="accent5"/>
                </a:solidFill>
              </a:defRPr>
            </a:lvl8pPr>
            <a:lvl9pPr lvl="8" algn="ctr">
              <a:lnSpc>
                <a:spcPct val="100000"/>
              </a:lnSpc>
              <a:spcBef>
                <a:spcPts val="0"/>
              </a:spcBef>
              <a:spcAft>
                <a:spcPts val="0"/>
              </a:spcAft>
              <a:buClr>
                <a:schemeClr val="accent5"/>
              </a:buClr>
              <a:buSzPct val="100000"/>
              <a:buNone/>
              <a:defRPr sz="2100">
                <a:solidFill>
                  <a:schemeClr val="accent5"/>
                </a:solidFill>
              </a:defRPr>
            </a:lvl9pPr>
          </a:lstStyle>
          <a:p>
            <a:endParaRPr/>
          </a:p>
        </p:txBody>
      </p:sp>
      <p:sp>
        <p:nvSpPr>
          <p:cNvPr id="47" name="Shape 47"/>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8" name="Shape 4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9"/>
        <p:cNvGrpSpPr/>
        <p:nvPr/>
      </p:nvGrpSpPr>
      <p:grpSpPr>
        <a:xfrm>
          <a:off x="0" y="0"/>
          <a:ext cx="0" cy="0"/>
          <a:chOff x="0" y="0"/>
          <a:chExt cx="0" cy="0"/>
        </a:xfrm>
      </p:grpSpPr>
      <p:sp>
        <p:nvSpPr>
          <p:cNvPr id="50" name="Shape 50"/>
          <p:cNvSpPr txBox="1">
            <a:spLocks noGrp="1"/>
          </p:cNvSpPr>
          <p:nvPr>
            <p:ph type="body" idx="1"/>
          </p:nvPr>
        </p:nvSpPr>
        <p:spPr>
          <a:xfrm>
            <a:off x="319500" y="4233725"/>
            <a:ext cx="5998800" cy="598800"/>
          </a:xfrm>
          <a:prstGeom prst="rect">
            <a:avLst/>
          </a:prstGeom>
        </p:spPr>
        <p:txBody>
          <a:bodyPr lIns="91425" tIns="91425" rIns="91425" bIns="91425" anchor="ctr" anchorCtr="0"/>
          <a:lstStyle>
            <a:lvl1pPr lvl="0">
              <a:lnSpc>
                <a:spcPct val="100000"/>
              </a:lnSpc>
              <a:spcBef>
                <a:spcPts val="0"/>
              </a:spcBef>
              <a:spcAft>
                <a:spcPts val="0"/>
              </a:spcAft>
              <a:buFont typeface="Roboto Slab"/>
              <a:buNone/>
              <a:defRPr>
                <a:latin typeface="Roboto Slab"/>
                <a:ea typeface="Roboto Slab"/>
                <a:cs typeface="Roboto Slab"/>
                <a:sym typeface="Roboto Slab"/>
              </a:defRPr>
            </a:lvl1pPr>
          </a:lstStyle>
          <a:p>
            <a:endParaRPr/>
          </a:p>
        </p:txBody>
      </p:sp>
      <p:sp>
        <p:nvSpPr>
          <p:cNvPr id="51" name="Shape 5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87900" y="458025"/>
            <a:ext cx="8368200" cy="686100"/>
          </a:xfrm>
          <a:prstGeom prst="rect">
            <a:avLst/>
          </a:prstGeom>
          <a:noFill/>
          <a:ln>
            <a:noFill/>
          </a:ln>
        </p:spPr>
        <p:txBody>
          <a:bodyPr lIns="91425" tIns="91425" rIns="91425" bIns="91425" anchor="b" anchorCtr="0"/>
          <a:lstStyle>
            <a:lvl1pPr lvl="0">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1pPr>
            <a:lvl2pPr lvl="1">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2pPr>
            <a:lvl3pPr lvl="2">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3pPr>
            <a:lvl4pPr lvl="3">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4pPr>
            <a:lvl5pPr lvl="4">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5pPr>
            <a:lvl6pPr lvl="5">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6pPr>
            <a:lvl7pPr lvl="6">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7pPr>
            <a:lvl8pPr lvl="7">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8pPr>
            <a:lvl9pPr lvl="8">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9pPr>
          </a:lstStyle>
          <a:p>
            <a:endParaRPr/>
          </a:p>
        </p:txBody>
      </p:sp>
      <p:sp>
        <p:nvSpPr>
          <p:cNvPr id="7" name="Shape 7"/>
          <p:cNvSpPr txBox="1">
            <a:spLocks noGrp="1"/>
          </p:cNvSpPr>
          <p:nvPr>
            <p:ph type="body" idx="1"/>
          </p:nvPr>
        </p:nvSpPr>
        <p:spPr>
          <a:xfrm>
            <a:off x="387900" y="1489824"/>
            <a:ext cx="8368200" cy="30789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1"/>
              </a:buClr>
              <a:buSzPct val="100000"/>
              <a:buFont typeface="Roboto"/>
              <a:defRPr sz="1800">
                <a:solidFill>
                  <a:schemeClr val="dk1"/>
                </a:solidFill>
                <a:latin typeface="Roboto"/>
                <a:ea typeface="Roboto"/>
                <a:cs typeface="Roboto"/>
                <a:sym typeface="Roboto"/>
              </a:defRPr>
            </a:lvl1pPr>
            <a:lvl2pPr lvl="1">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2pPr>
            <a:lvl3pPr lvl="2">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3pPr>
            <a:lvl4pPr lvl="3">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4pPr>
            <a:lvl5pPr lvl="4">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5pPr>
            <a:lvl6pPr lvl="5">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6pPr>
            <a:lvl7pPr lvl="6">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7pPr>
            <a:lvl8pPr lvl="7">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8pPr>
            <a:lvl9pPr lvl="8">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1"/>
                </a:solidFill>
                <a:latin typeface="Roboto"/>
                <a:ea typeface="Roboto"/>
                <a:cs typeface="Roboto"/>
                <a:sym typeface="Roboto"/>
              </a:rPr>
              <a:t>‹#›</a:t>
            </a:fld>
            <a:endParaRPr lang="en" sz="1000">
              <a:solidFill>
                <a:schemeClr val="dk1"/>
              </a:solidFill>
              <a:latin typeface="Roboto"/>
              <a:ea typeface="Roboto"/>
              <a:cs typeface="Roboto"/>
              <a:sym typeface="Robot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0.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www.ted.com/talks/shawn_achor_the_happy_secret_to_better_work?language=en#t-62687"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8.jp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g"/><Relationship Id="rId5" Type="http://schemas.openxmlformats.org/officeDocument/2006/relationships/image" Target="../media/image11.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Shape 63"/>
          <p:cNvSpPr txBox="1">
            <a:spLocks noGrp="1"/>
          </p:cNvSpPr>
          <p:nvPr>
            <p:ph type="ctrTitle"/>
          </p:nvPr>
        </p:nvSpPr>
        <p:spPr>
          <a:xfrm>
            <a:off x="1680301" y="1188925"/>
            <a:ext cx="5783400" cy="1457399"/>
          </a:xfrm>
          <a:prstGeom prst="rect">
            <a:avLst/>
          </a:prstGeom>
        </p:spPr>
        <p:txBody>
          <a:bodyPr lIns="91425" tIns="91425" rIns="91425" bIns="91425" anchor="b" anchorCtr="0">
            <a:noAutofit/>
          </a:bodyPr>
          <a:lstStyle/>
          <a:p>
            <a:pPr lvl="0">
              <a:spcBef>
                <a:spcPts val="0"/>
              </a:spcBef>
              <a:buNone/>
            </a:pPr>
            <a:r>
              <a:rPr lang="en"/>
              <a:t>How to Talk like TED</a:t>
            </a:r>
          </a:p>
        </p:txBody>
      </p:sp>
      <p:sp>
        <p:nvSpPr>
          <p:cNvPr id="64" name="Shape 64"/>
          <p:cNvSpPr txBox="1">
            <a:spLocks noGrp="1"/>
          </p:cNvSpPr>
          <p:nvPr>
            <p:ph type="subTitle" idx="1"/>
          </p:nvPr>
        </p:nvSpPr>
        <p:spPr>
          <a:xfrm>
            <a:off x="1680301" y="3049450"/>
            <a:ext cx="5783400" cy="909000"/>
          </a:xfrm>
          <a:prstGeom prst="rect">
            <a:avLst/>
          </a:prstGeom>
        </p:spPr>
        <p:txBody>
          <a:bodyPr lIns="91425" tIns="91425" rIns="91425" bIns="91425" anchor="t" anchorCtr="0">
            <a:noAutofit/>
          </a:bodyPr>
          <a:lstStyle/>
          <a:p>
            <a:pPr lvl="0" rtl="0">
              <a:spcBef>
                <a:spcPts val="0"/>
              </a:spcBef>
              <a:buNone/>
            </a:pPr>
            <a:r>
              <a:rPr lang="en"/>
              <a:t>ENGE 1320</a:t>
            </a:r>
          </a:p>
          <a:p>
            <a:pPr lvl="0">
              <a:spcBef>
                <a:spcPts val="0"/>
              </a:spcBef>
              <a:buNone/>
            </a:pPr>
            <a:r>
              <a:rPr lang="en"/>
              <a:t>March 20, 2017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a:t>4. Teach your audience something new</a:t>
            </a:r>
          </a:p>
        </p:txBody>
      </p:sp>
      <p:sp>
        <p:nvSpPr>
          <p:cNvPr id="132" name="Shape 132"/>
          <p:cNvSpPr txBox="1">
            <a:spLocks noGrp="1"/>
          </p:cNvSpPr>
          <p:nvPr>
            <p:ph type="body" idx="1"/>
          </p:nvPr>
        </p:nvSpPr>
        <p:spPr>
          <a:xfrm>
            <a:off x="387900" y="1489824"/>
            <a:ext cx="8368200" cy="3078900"/>
          </a:xfrm>
          <a:prstGeom prst="rect">
            <a:avLst/>
          </a:prstGeom>
        </p:spPr>
        <p:txBody>
          <a:bodyPr lIns="91425" tIns="91425" rIns="91425" bIns="91425" anchor="t" anchorCtr="0">
            <a:noAutofit/>
          </a:bodyPr>
          <a:lstStyle/>
          <a:p>
            <a:pPr lvl="0" rtl="0">
              <a:spcBef>
                <a:spcPts val="0"/>
              </a:spcBef>
              <a:buNone/>
            </a:pPr>
            <a:r>
              <a:rPr lang="en"/>
              <a:t>How many of you knew that story?</a:t>
            </a:r>
          </a:p>
          <a:p>
            <a:pPr lvl="0" rtl="0">
              <a:spcBef>
                <a:spcPts val="0"/>
              </a:spcBef>
              <a:buNone/>
            </a:pPr>
            <a:endParaRPr/>
          </a:p>
          <a:p>
            <a:pPr lvl="0" rtl="0">
              <a:spcBef>
                <a:spcPts val="0"/>
              </a:spcBef>
              <a:buNone/>
            </a:pPr>
            <a:r>
              <a:rPr lang="en"/>
              <a:t>TAKEAWAY:</a:t>
            </a:r>
          </a:p>
          <a:p>
            <a:pPr lvl="0" rtl="0">
              <a:spcBef>
                <a:spcPts val="0"/>
              </a:spcBef>
              <a:buNone/>
            </a:pPr>
            <a:r>
              <a:rPr lang="en"/>
              <a:t>Your talk should </a:t>
            </a:r>
            <a:r>
              <a:rPr lang="en" i="1"/>
              <a:t>not</a:t>
            </a:r>
            <a:r>
              <a:rPr lang="en"/>
              <a:t> be new to you…</a:t>
            </a:r>
          </a:p>
          <a:p>
            <a:pPr lvl="0">
              <a:spcBef>
                <a:spcPts val="0"/>
              </a:spcBef>
              <a:buNone/>
            </a:pPr>
            <a:r>
              <a:rPr lang="en"/>
              <a:t>...But it should be </a:t>
            </a:r>
            <a:r>
              <a:rPr lang="en" i="1"/>
              <a:t>very new</a:t>
            </a:r>
            <a:r>
              <a:rPr lang="en"/>
              <a:t> to your audience.</a:t>
            </a:r>
          </a:p>
        </p:txBody>
      </p:sp>
      <p:pic>
        <p:nvPicPr>
          <p:cNvPr id="133" name="Shape 133"/>
          <p:cNvPicPr preferRelativeResize="0"/>
          <p:nvPr/>
        </p:nvPicPr>
        <p:blipFill>
          <a:blip r:embed="rId3">
            <a:alphaModFix/>
          </a:blip>
          <a:stretch>
            <a:fillRect/>
          </a:stretch>
        </p:blipFill>
        <p:spPr>
          <a:xfrm>
            <a:off x="6245375" y="1422837"/>
            <a:ext cx="2272799" cy="32128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a:t>4. Teach your audience something new</a:t>
            </a:r>
          </a:p>
        </p:txBody>
      </p:sp>
      <p:sp>
        <p:nvSpPr>
          <p:cNvPr id="139" name="Shape 139"/>
          <p:cNvSpPr txBox="1">
            <a:spLocks noGrp="1"/>
          </p:cNvSpPr>
          <p:nvPr>
            <p:ph type="body" idx="1"/>
          </p:nvPr>
        </p:nvSpPr>
        <p:spPr>
          <a:xfrm>
            <a:off x="387900" y="1489824"/>
            <a:ext cx="8368200" cy="3078900"/>
          </a:xfrm>
          <a:prstGeom prst="rect">
            <a:avLst/>
          </a:prstGeom>
        </p:spPr>
        <p:txBody>
          <a:bodyPr lIns="91425" tIns="91425" rIns="91425" bIns="91425" anchor="t" anchorCtr="0">
            <a:noAutofit/>
          </a:bodyPr>
          <a:lstStyle/>
          <a:p>
            <a:pPr marL="457200" lvl="0" indent="-228600" rtl="0">
              <a:lnSpc>
                <a:spcPct val="90000"/>
              </a:lnSpc>
              <a:spcBef>
                <a:spcPts val="1000"/>
              </a:spcBef>
              <a:spcAft>
                <a:spcPts val="0"/>
              </a:spcAft>
              <a:buFont typeface="Calibri"/>
            </a:pPr>
            <a:r>
              <a:rPr lang="en">
                <a:latin typeface="Calibri"/>
                <a:ea typeface="Calibri"/>
                <a:cs typeface="Calibri"/>
                <a:sym typeface="Calibri"/>
              </a:rPr>
              <a:t>Exercise is good for you. </a:t>
            </a:r>
          </a:p>
          <a:p>
            <a:pPr marL="457200" lvl="0" indent="-228600" rtl="0">
              <a:lnSpc>
                <a:spcPct val="90000"/>
              </a:lnSpc>
              <a:spcBef>
                <a:spcPts val="1000"/>
              </a:spcBef>
              <a:spcAft>
                <a:spcPts val="0"/>
              </a:spcAft>
              <a:buFont typeface="Calibri"/>
            </a:pPr>
            <a:r>
              <a:rPr lang="en">
                <a:latin typeface="Calibri"/>
                <a:ea typeface="Calibri"/>
                <a:cs typeface="Calibri"/>
                <a:sym typeface="Calibri"/>
              </a:rPr>
              <a:t>Bodybuilders  (and people who exercise in general) create new muscle when they exercise by tearing apart the old muscle - the muscle that grows back is larger and stronger.</a:t>
            </a:r>
          </a:p>
          <a:p>
            <a:pPr lvl="0" rtl="0">
              <a:lnSpc>
                <a:spcPct val="90000"/>
              </a:lnSpc>
              <a:spcBef>
                <a:spcPts val="1000"/>
              </a:spcBef>
              <a:spcAft>
                <a:spcPts val="0"/>
              </a:spcAft>
              <a:buNone/>
            </a:pPr>
            <a:r>
              <a:rPr lang="en" sz="2800" b="1">
                <a:solidFill>
                  <a:srgbClr val="000000"/>
                </a:solidFill>
                <a:latin typeface="Arial"/>
                <a:ea typeface="Arial"/>
                <a:cs typeface="Arial"/>
                <a:sym typeface="Arial"/>
              </a:rPr>
              <a:t/>
            </a:r>
            <a:br>
              <a:rPr lang="en" sz="2800" b="1">
                <a:solidFill>
                  <a:srgbClr val="000000"/>
                </a:solidFill>
                <a:latin typeface="Arial"/>
                <a:ea typeface="Arial"/>
                <a:cs typeface="Arial"/>
                <a:sym typeface="Arial"/>
              </a:rPr>
            </a:br>
            <a:endParaRPr lang="en" sz="2800" b="1">
              <a:solidFill>
                <a:srgbClr val="000000"/>
              </a:solidFill>
              <a:latin typeface="Arial"/>
              <a:ea typeface="Arial"/>
              <a:cs typeface="Arial"/>
              <a:sym typeface="Arial"/>
            </a:endParaRPr>
          </a:p>
        </p:txBody>
      </p:sp>
      <p:pic>
        <p:nvPicPr>
          <p:cNvPr id="140" name="Shape 140" descr="Image result for bodybuilders"/>
          <p:cNvPicPr preferRelativeResize="0"/>
          <p:nvPr/>
        </p:nvPicPr>
        <p:blipFill>
          <a:blip r:embed="rId3">
            <a:alphaModFix/>
          </a:blip>
          <a:stretch>
            <a:fillRect/>
          </a:stretch>
        </p:blipFill>
        <p:spPr>
          <a:xfrm>
            <a:off x="3409925" y="2711450"/>
            <a:ext cx="1642974" cy="22314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
                                            <p:txEl>
                                              <p:pRg st="0" end="0"/>
                                            </p:txEl>
                                          </p:spTgt>
                                        </p:tgtEl>
                                        <p:attrNameLst>
                                          <p:attrName>style.visibility</p:attrName>
                                        </p:attrNameLst>
                                      </p:cBhvr>
                                      <p:to>
                                        <p:strVal val="visible"/>
                                      </p:to>
                                    </p:set>
                                    <p:animEffect transition="in" filter="fade">
                                      <p:cBhvr>
                                        <p:cTn id="7" dur="1000"/>
                                        <p:tgtEl>
                                          <p:spTgt spid="1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9">
                                            <p:txEl>
                                              <p:pRg st="1" end="1"/>
                                            </p:txEl>
                                          </p:spTgt>
                                        </p:tgtEl>
                                        <p:attrNameLst>
                                          <p:attrName>style.visibility</p:attrName>
                                        </p:attrNameLst>
                                      </p:cBhvr>
                                      <p:to>
                                        <p:strVal val="visible"/>
                                      </p:to>
                                    </p:set>
                                    <p:animEffect transition="in" filter="fade">
                                      <p:cBhvr>
                                        <p:cTn id="12" dur="1000"/>
                                        <p:tgtEl>
                                          <p:spTgt spid="1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9">
                                            <p:txEl>
                                              <p:pRg st="2" end="2"/>
                                            </p:txEl>
                                          </p:spTgt>
                                        </p:tgtEl>
                                        <p:attrNameLst>
                                          <p:attrName>style.visibility</p:attrName>
                                        </p:attrNameLst>
                                      </p:cBhvr>
                                      <p:to>
                                        <p:strVal val="visible"/>
                                      </p:to>
                                    </p:set>
                                    <p:animEffect transition="in" filter="fade">
                                      <p:cBhvr>
                                        <p:cTn id="17" dur="1000"/>
                                        <p:tgtEl>
                                          <p:spTgt spid="1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0"/>
                                        </p:tgtEl>
                                        <p:attrNameLst>
                                          <p:attrName>style.visibility</p:attrName>
                                        </p:attrNameLst>
                                      </p:cBhvr>
                                      <p:to>
                                        <p:strVal val="visible"/>
                                      </p:to>
                                    </p:set>
                                    <p:animEffect transition="in" filter="fade">
                                      <p:cBhvr>
                                        <p:cTn id="22" dur="10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a:t>5. Deliver jaw dropping moments</a:t>
            </a:r>
          </a:p>
        </p:txBody>
      </p:sp>
      <p:pic>
        <p:nvPicPr>
          <p:cNvPr id="146" name="Shape 146"/>
          <p:cNvPicPr preferRelativeResize="0"/>
          <p:nvPr/>
        </p:nvPicPr>
        <p:blipFill rotWithShape="1">
          <a:blip r:embed="rId3">
            <a:alphaModFix/>
          </a:blip>
          <a:srcRect l="21644" r="7155"/>
          <a:stretch/>
        </p:blipFill>
        <p:spPr>
          <a:xfrm>
            <a:off x="293250" y="1493650"/>
            <a:ext cx="3787900" cy="2992600"/>
          </a:xfrm>
          <a:prstGeom prst="rect">
            <a:avLst/>
          </a:prstGeom>
          <a:noFill/>
          <a:ln>
            <a:noFill/>
          </a:ln>
        </p:spPr>
      </p:pic>
      <p:pic>
        <p:nvPicPr>
          <p:cNvPr id="147" name="Shape 147"/>
          <p:cNvPicPr preferRelativeResize="0"/>
          <p:nvPr/>
        </p:nvPicPr>
        <p:blipFill>
          <a:blip r:embed="rId4">
            <a:alphaModFix/>
          </a:blip>
          <a:stretch>
            <a:fillRect/>
          </a:stretch>
        </p:blipFill>
        <p:spPr>
          <a:xfrm>
            <a:off x="4401850" y="1519850"/>
            <a:ext cx="3920250" cy="2992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a:t>5. Deliver jaw dropping moments!</a:t>
            </a:r>
          </a:p>
        </p:txBody>
      </p:sp>
      <p:sp>
        <p:nvSpPr>
          <p:cNvPr id="153" name="Shape 153"/>
          <p:cNvSpPr txBox="1">
            <a:spLocks noGrp="1"/>
          </p:cNvSpPr>
          <p:nvPr>
            <p:ph type="body" idx="1"/>
          </p:nvPr>
        </p:nvSpPr>
        <p:spPr>
          <a:xfrm>
            <a:off x="282725" y="1395175"/>
            <a:ext cx="3335700" cy="3516900"/>
          </a:xfrm>
          <a:prstGeom prst="rect">
            <a:avLst/>
          </a:prstGeom>
          <a:noFill/>
          <a:ln w="9525" cap="flat" cmpd="sng">
            <a:solidFill>
              <a:srgbClr val="FFFFFF"/>
            </a:solidFill>
            <a:prstDash val="solid"/>
            <a:round/>
            <a:headEnd type="none" w="med" len="med"/>
            <a:tailEnd type="none" w="med" len="med"/>
          </a:ln>
        </p:spPr>
        <p:txBody>
          <a:bodyPr lIns="91425" tIns="91425" rIns="91425" bIns="91425" anchor="t" anchorCtr="0">
            <a:noAutofit/>
          </a:bodyPr>
          <a:lstStyle/>
          <a:p>
            <a:pPr lvl="0">
              <a:spcBef>
                <a:spcPts val="0"/>
              </a:spcBef>
              <a:buNone/>
            </a:pPr>
            <a:r>
              <a:rPr lang="en">
                <a:solidFill>
                  <a:srgbClr val="FFFFFF"/>
                </a:solidFill>
                <a:latin typeface="Roboto Slab"/>
                <a:ea typeface="Roboto Slab"/>
                <a:cs typeface="Roboto Slab"/>
                <a:sym typeface="Roboto Slab"/>
              </a:rPr>
              <a:t>Create an emotionally charged event (Attempt to induce shock, surprise, fear, sadness, joy, wonder...) </a:t>
            </a:r>
          </a:p>
          <a:p>
            <a:pPr marL="457200" lvl="0" indent="-228600" rtl="0">
              <a:spcBef>
                <a:spcPts val="0"/>
              </a:spcBef>
              <a:buClr>
                <a:srgbClr val="FFFFFF"/>
              </a:buClr>
              <a:buFont typeface="Roboto Slab"/>
            </a:pPr>
            <a:r>
              <a:rPr lang="en">
                <a:solidFill>
                  <a:srgbClr val="FFFFFF"/>
                </a:solidFill>
                <a:latin typeface="Roboto Slab"/>
                <a:ea typeface="Roboto Slab"/>
                <a:cs typeface="Roboto Slab"/>
                <a:sym typeface="Roboto Slab"/>
              </a:rPr>
              <a:t>Stimulate your audience’s imagination </a:t>
            </a:r>
          </a:p>
          <a:p>
            <a:pPr marL="457200" lvl="0" indent="-228600" rtl="0">
              <a:spcBef>
                <a:spcPts val="0"/>
              </a:spcBef>
              <a:buClr>
                <a:srgbClr val="FFFFFF"/>
              </a:buClr>
              <a:buFont typeface="Roboto Slab"/>
            </a:pPr>
            <a:r>
              <a:rPr lang="en">
                <a:solidFill>
                  <a:srgbClr val="FFFFFF"/>
                </a:solidFill>
                <a:latin typeface="Roboto Slab"/>
                <a:ea typeface="Roboto Slab"/>
                <a:cs typeface="Roboto Slab"/>
                <a:sym typeface="Roboto Slab"/>
              </a:rPr>
              <a:t>Make a startling assertion</a:t>
            </a:r>
          </a:p>
          <a:p>
            <a:pPr marL="457200" lvl="0" indent="-228600" rtl="0">
              <a:spcBef>
                <a:spcPts val="0"/>
              </a:spcBef>
              <a:buClr>
                <a:srgbClr val="FFFFFF"/>
              </a:buClr>
              <a:buFont typeface="Roboto Slab"/>
            </a:pPr>
            <a:r>
              <a:rPr lang="en">
                <a:solidFill>
                  <a:srgbClr val="FFFFFF"/>
                </a:solidFill>
                <a:latin typeface="Roboto Slab"/>
                <a:ea typeface="Roboto Slab"/>
                <a:cs typeface="Roboto Slab"/>
                <a:sym typeface="Roboto Slab"/>
              </a:rPr>
              <a:t>Make your presentation interactive </a:t>
            </a:r>
          </a:p>
          <a:p>
            <a:pPr lvl="0">
              <a:spcBef>
                <a:spcPts val="0"/>
              </a:spcBef>
              <a:buNone/>
            </a:pPr>
            <a:endParaRPr sz="1350" b="1">
              <a:solidFill>
                <a:srgbClr val="333333"/>
              </a:solidFill>
              <a:latin typeface="Arial"/>
              <a:ea typeface="Arial"/>
              <a:cs typeface="Arial"/>
              <a:sym typeface="Arial"/>
            </a:endParaRPr>
          </a:p>
        </p:txBody>
      </p:sp>
      <p:pic>
        <p:nvPicPr>
          <p:cNvPr id="154" name="Shape 154"/>
          <p:cNvPicPr preferRelativeResize="0"/>
          <p:nvPr/>
        </p:nvPicPr>
        <p:blipFill rotWithShape="1">
          <a:blip r:embed="rId3">
            <a:alphaModFix/>
          </a:blip>
          <a:srcRect l="20416" r="27659" b="10168"/>
          <a:stretch/>
        </p:blipFill>
        <p:spPr>
          <a:xfrm>
            <a:off x="6405724" y="1437250"/>
            <a:ext cx="2661149" cy="2879275"/>
          </a:xfrm>
          <a:prstGeom prst="rect">
            <a:avLst/>
          </a:prstGeom>
          <a:noFill/>
          <a:ln>
            <a:noFill/>
          </a:ln>
        </p:spPr>
      </p:pic>
      <p:pic>
        <p:nvPicPr>
          <p:cNvPr id="155" name="Shape 155"/>
          <p:cNvPicPr preferRelativeResize="0"/>
          <p:nvPr/>
        </p:nvPicPr>
        <p:blipFill rotWithShape="1">
          <a:blip r:embed="rId4">
            <a:alphaModFix/>
          </a:blip>
          <a:srcRect l="3520" r="44781"/>
          <a:stretch/>
        </p:blipFill>
        <p:spPr>
          <a:xfrm>
            <a:off x="5555462" y="1437250"/>
            <a:ext cx="1546224" cy="2879274"/>
          </a:xfrm>
          <a:prstGeom prst="rect">
            <a:avLst/>
          </a:prstGeom>
          <a:noFill/>
          <a:ln>
            <a:noFill/>
          </a:ln>
        </p:spPr>
      </p:pic>
      <p:pic>
        <p:nvPicPr>
          <p:cNvPr id="156" name="Shape 156"/>
          <p:cNvPicPr preferRelativeResize="0"/>
          <p:nvPr/>
        </p:nvPicPr>
        <p:blipFill rotWithShape="1">
          <a:blip r:embed="rId5">
            <a:alphaModFix/>
          </a:blip>
          <a:srcRect l="21243" r="22288"/>
          <a:stretch/>
        </p:blipFill>
        <p:spPr>
          <a:xfrm>
            <a:off x="3723600" y="1437249"/>
            <a:ext cx="1870321" cy="28792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a:t>6. Use humor without telling a joke</a:t>
            </a:r>
          </a:p>
        </p:txBody>
      </p:sp>
      <p:pic>
        <p:nvPicPr>
          <p:cNvPr id="162" name="Shape 162" descr="giphy.gif"/>
          <p:cNvPicPr preferRelativeResize="0"/>
          <p:nvPr/>
        </p:nvPicPr>
        <p:blipFill>
          <a:blip r:embed="rId3">
            <a:alphaModFix/>
          </a:blip>
          <a:stretch>
            <a:fillRect/>
          </a:stretch>
        </p:blipFill>
        <p:spPr>
          <a:xfrm>
            <a:off x="3648575" y="1451525"/>
            <a:ext cx="5245749" cy="2950749"/>
          </a:xfrm>
          <a:prstGeom prst="rect">
            <a:avLst/>
          </a:prstGeom>
          <a:noFill/>
          <a:ln>
            <a:noFill/>
          </a:ln>
        </p:spPr>
      </p:pic>
      <p:sp>
        <p:nvSpPr>
          <p:cNvPr id="163" name="Shape 163"/>
          <p:cNvSpPr txBox="1"/>
          <p:nvPr/>
        </p:nvSpPr>
        <p:spPr>
          <a:xfrm>
            <a:off x="387900" y="1409450"/>
            <a:ext cx="3071400" cy="3123900"/>
          </a:xfrm>
          <a:prstGeom prst="rect">
            <a:avLst/>
          </a:prstGeom>
          <a:noFill/>
          <a:ln>
            <a:noFill/>
          </a:ln>
        </p:spPr>
        <p:txBody>
          <a:bodyPr lIns="91425" tIns="91425" rIns="91425" bIns="91425" anchor="t" anchorCtr="0">
            <a:noAutofit/>
          </a:bodyPr>
          <a:lstStyle/>
          <a:p>
            <a:pPr lvl="0" rtl="0">
              <a:lnSpc>
                <a:spcPct val="115000"/>
              </a:lnSpc>
              <a:spcBef>
                <a:spcPts val="0"/>
              </a:spcBef>
              <a:spcAft>
                <a:spcPts val="1600"/>
              </a:spcAft>
              <a:buNone/>
            </a:pPr>
            <a:r>
              <a:rPr lang="en" sz="1800">
                <a:solidFill>
                  <a:srgbClr val="FFFFFF"/>
                </a:solidFill>
                <a:latin typeface="Roboto Slab"/>
                <a:ea typeface="Roboto Slab"/>
                <a:cs typeface="Roboto Slab"/>
                <a:sym typeface="Roboto Slab"/>
              </a:rPr>
              <a:t>Benefits of Using Humor </a:t>
            </a:r>
          </a:p>
          <a:p>
            <a:pPr marL="457200" lvl="0" indent="-342900" rtl="0">
              <a:lnSpc>
                <a:spcPct val="115000"/>
              </a:lnSpc>
              <a:spcBef>
                <a:spcPts val="0"/>
              </a:spcBef>
              <a:spcAft>
                <a:spcPts val="1600"/>
              </a:spcAft>
              <a:buClr>
                <a:srgbClr val="FFFFFF"/>
              </a:buClr>
              <a:buSzPct val="100000"/>
              <a:buFont typeface="Roboto Slab"/>
            </a:pPr>
            <a:r>
              <a:rPr lang="en" sz="1800">
                <a:solidFill>
                  <a:srgbClr val="FFFFFF"/>
                </a:solidFill>
                <a:latin typeface="Roboto Slab"/>
                <a:ea typeface="Roboto Slab"/>
                <a:cs typeface="Roboto Slab"/>
                <a:sym typeface="Roboto Slab"/>
              </a:rPr>
              <a:t>Makes audience more likely to remember what you say </a:t>
            </a:r>
          </a:p>
          <a:p>
            <a:pPr marL="457200" lvl="0" indent="-342900" rtl="0">
              <a:lnSpc>
                <a:spcPct val="115000"/>
              </a:lnSpc>
              <a:spcBef>
                <a:spcPts val="0"/>
              </a:spcBef>
              <a:spcAft>
                <a:spcPts val="1600"/>
              </a:spcAft>
              <a:buClr>
                <a:srgbClr val="FFFFFF"/>
              </a:buClr>
              <a:buSzPct val="100000"/>
              <a:buFont typeface="Roboto Slab"/>
            </a:pPr>
            <a:r>
              <a:rPr lang="en" sz="1800">
                <a:solidFill>
                  <a:srgbClr val="FFFFFF"/>
                </a:solidFill>
                <a:latin typeface="Roboto Slab"/>
                <a:ea typeface="Roboto Slab"/>
                <a:cs typeface="Roboto Slab"/>
                <a:sym typeface="Roboto Slab"/>
              </a:rPr>
              <a:t>Makes your audience more receptive</a:t>
            </a:r>
          </a:p>
          <a:p>
            <a:pPr marL="457200" lvl="0" indent="-342900" rtl="0">
              <a:lnSpc>
                <a:spcPct val="115000"/>
              </a:lnSpc>
              <a:spcBef>
                <a:spcPts val="0"/>
              </a:spcBef>
              <a:spcAft>
                <a:spcPts val="1600"/>
              </a:spcAft>
              <a:buClr>
                <a:srgbClr val="FFFFFF"/>
              </a:buClr>
              <a:buSzPct val="100000"/>
              <a:buFont typeface="Roboto Slab"/>
            </a:pPr>
            <a:r>
              <a:rPr lang="en" sz="1800">
                <a:solidFill>
                  <a:srgbClr val="FFFFFF"/>
                </a:solidFill>
                <a:latin typeface="Roboto Slab"/>
                <a:ea typeface="Roboto Slab"/>
                <a:cs typeface="Roboto Slab"/>
                <a:sym typeface="Roboto Slab"/>
              </a:rPr>
              <a:t>breaks through barriers</a:t>
            </a:r>
          </a:p>
          <a:p>
            <a:pPr marL="457200" lvl="0" indent="-342900" rtl="0">
              <a:lnSpc>
                <a:spcPct val="115000"/>
              </a:lnSpc>
              <a:spcBef>
                <a:spcPts val="0"/>
              </a:spcBef>
              <a:spcAft>
                <a:spcPts val="1600"/>
              </a:spcAft>
              <a:buClr>
                <a:srgbClr val="FFFFFF"/>
              </a:buClr>
              <a:buSzPct val="100000"/>
              <a:buFont typeface="Roboto Slab"/>
            </a:pPr>
            <a:r>
              <a:rPr lang="en" sz="1800">
                <a:solidFill>
                  <a:srgbClr val="FFFFFF"/>
                </a:solidFill>
                <a:latin typeface="Roboto Slab"/>
                <a:ea typeface="Roboto Slab"/>
                <a:cs typeface="Roboto Slab"/>
                <a:sym typeface="Roboto Slab"/>
              </a:rPr>
              <a:t>makes you likeable!</a:t>
            </a:r>
          </a:p>
          <a:p>
            <a:pPr lvl="0" rtl="0">
              <a:lnSpc>
                <a:spcPct val="115000"/>
              </a:lnSpc>
              <a:spcBef>
                <a:spcPts val="0"/>
              </a:spcBef>
              <a:spcAft>
                <a:spcPts val="1600"/>
              </a:spcAft>
              <a:buNone/>
            </a:pPr>
            <a:endParaRPr sz="1800">
              <a:solidFill>
                <a:schemeClr val="dk1"/>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rtl="0">
              <a:spcBef>
                <a:spcPts val="0"/>
              </a:spcBef>
              <a:buNone/>
            </a:pPr>
            <a:r>
              <a:rPr lang="en"/>
              <a:t>6. Use humor without telling a joke</a:t>
            </a:r>
          </a:p>
        </p:txBody>
      </p:sp>
      <p:sp>
        <p:nvSpPr>
          <p:cNvPr id="169" name="Shape 169"/>
          <p:cNvSpPr txBox="1">
            <a:spLocks noGrp="1"/>
          </p:cNvSpPr>
          <p:nvPr>
            <p:ph type="body" idx="1"/>
          </p:nvPr>
        </p:nvSpPr>
        <p:spPr>
          <a:xfrm>
            <a:off x="293075" y="1458300"/>
            <a:ext cx="4503300" cy="3078900"/>
          </a:xfrm>
          <a:prstGeom prst="rect">
            <a:avLst/>
          </a:prstGeom>
        </p:spPr>
        <p:txBody>
          <a:bodyPr lIns="91425" tIns="91425" rIns="91425" bIns="91425" anchor="t" anchorCtr="0">
            <a:noAutofit/>
          </a:bodyPr>
          <a:lstStyle/>
          <a:p>
            <a:pPr lvl="0">
              <a:spcBef>
                <a:spcPts val="0"/>
              </a:spcBef>
              <a:buNone/>
            </a:pPr>
            <a:r>
              <a:rPr lang="en">
                <a:solidFill>
                  <a:srgbClr val="FFFFFF"/>
                </a:solidFill>
                <a:latin typeface="Roboto Slab"/>
                <a:ea typeface="Roboto Slab"/>
                <a:cs typeface="Roboto Slab"/>
                <a:sym typeface="Roboto Slab"/>
              </a:rPr>
              <a:t>How to Use Humor </a:t>
            </a:r>
          </a:p>
          <a:p>
            <a:pPr marL="457200" lvl="0" indent="-228600" rtl="0">
              <a:spcBef>
                <a:spcPts val="0"/>
              </a:spcBef>
              <a:buClr>
                <a:srgbClr val="FFFFFF"/>
              </a:buClr>
              <a:buFont typeface="Roboto Slab"/>
            </a:pPr>
            <a:r>
              <a:rPr lang="en">
                <a:solidFill>
                  <a:srgbClr val="FFFFFF"/>
                </a:solidFill>
                <a:latin typeface="Roboto Slab"/>
                <a:ea typeface="Roboto Slab"/>
                <a:cs typeface="Roboto Slab"/>
                <a:sym typeface="Roboto Slab"/>
              </a:rPr>
              <a:t>Use it near the beginning </a:t>
            </a:r>
          </a:p>
          <a:p>
            <a:pPr marL="457200" lvl="0" indent="-228600" rtl="0">
              <a:spcBef>
                <a:spcPts val="0"/>
              </a:spcBef>
              <a:buClr>
                <a:srgbClr val="FFFFFF"/>
              </a:buClr>
              <a:buFont typeface="Roboto Slab"/>
            </a:pPr>
            <a:r>
              <a:rPr lang="en">
                <a:solidFill>
                  <a:srgbClr val="FFFFFF"/>
                </a:solidFill>
                <a:latin typeface="Roboto Slab"/>
                <a:ea typeface="Roboto Slab"/>
                <a:cs typeface="Roboto Slab"/>
                <a:sym typeface="Roboto Slab"/>
              </a:rPr>
              <a:t>Create an expectation and break it</a:t>
            </a:r>
          </a:p>
          <a:p>
            <a:pPr marL="457200" lvl="0" indent="-228600" rtl="0">
              <a:spcBef>
                <a:spcPts val="0"/>
              </a:spcBef>
              <a:buClr>
                <a:srgbClr val="FFFFFF"/>
              </a:buClr>
              <a:buFont typeface="Roboto Slab"/>
            </a:pPr>
            <a:r>
              <a:rPr lang="en">
                <a:solidFill>
                  <a:srgbClr val="FFFFFF"/>
                </a:solidFill>
                <a:latin typeface="Roboto Slab"/>
                <a:ea typeface="Roboto Slab"/>
                <a:cs typeface="Roboto Slab"/>
                <a:sym typeface="Roboto Slab"/>
              </a:rPr>
              <a:t>Be self deprecating!</a:t>
            </a:r>
          </a:p>
          <a:p>
            <a:pPr marL="457200" lvl="0" indent="-228600" rtl="0">
              <a:spcBef>
                <a:spcPts val="0"/>
              </a:spcBef>
              <a:buClr>
                <a:srgbClr val="FFFFFF"/>
              </a:buClr>
              <a:buFont typeface="Roboto Slab"/>
            </a:pPr>
            <a:r>
              <a:rPr lang="en">
                <a:solidFill>
                  <a:srgbClr val="FFFFFF"/>
                </a:solidFill>
                <a:latin typeface="Roboto Slab"/>
                <a:ea typeface="Roboto Slab"/>
                <a:cs typeface="Roboto Slab"/>
                <a:sym typeface="Roboto Slab"/>
              </a:rPr>
              <a:t>Think about pace </a:t>
            </a:r>
          </a:p>
          <a:p>
            <a:pPr marL="457200" lvl="0" indent="-228600" rtl="0">
              <a:spcBef>
                <a:spcPts val="0"/>
              </a:spcBef>
              <a:buClr>
                <a:srgbClr val="FFFFFF"/>
              </a:buClr>
              <a:buFont typeface="Roboto Slab"/>
            </a:pPr>
            <a:r>
              <a:rPr lang="en">
                <a:solidFill>
                  <a:srgbClr val="FFFFFF"/>
                </a:solidFill>
                <a:latin typeface="Roboto Slab"/>
                <a:ea typeface="Roboto Slab"/>
                <a:cs typeface="Roboto Slab"/>
                <a:sym typeface="Roboto Slab"/>
              </a:rPr>
              <a:t>Mix verbal and physical humor </a:t>
            </a:r>
          </a:p>
          <a:p>
            <a:pPr marL="457200" lvl="0" indent="-228600" rtl="0">
              <a:spcBef>
                <a:spcPts val="0"/>
              </a:spcBef>
              <a:buClr>
                <a:srgbClr val="FFFFFF"/>
              </a:buClr>
              <a:buFont typeface="Roboto Slab"/>
            </a:pPr>
            <a:r>
              <a:rPr lang="en">
                <a:solidFill>
                  <a:srgbClr val="FFFFFF"/>
                </a:solidFill>
                <a:latin typeface="Roboto Slab"/>
                <a:ea typeface="Roboto Slab"/>
                <a:cs typeface="Roboto Slab"/>
                <a:sym typeface="Roboto Slab"/>
              </a:rPr>
              <a:t>Make it relevant</a:t>
            </a:r>
          </a:p>
          <a:p>
            <a:pPr marL="457200" lvl="0" indent="-228600" rtl="0">
              <a:spcBef>
                <a:spcPts val="0"/>
              </a:spcBef>
              <a:buClr>
                <a:srgbClr val="FFFFFF"/>
              </a:buClr>
              <a:buFont typeface="Roboto Slab"/>
            </a:pPr>
            <a:r>
              <a:rPr lang="en">
                <a:solidFill>
                  <a:srgbClr val="FFFFFF"/>
                </a:solidFill>
                <a:latin typeface="Roboto Slab"/>
                <a:ea typeface="Roboto Slab"/>
                <a:cs typeface="Roboto Slab"/>
                <a:sym typeface="Roboto Slab"/>
              </a:rPr>
              <a:t>Don’t force it! </a:t>
            </a:r>
          </a:p>
          <a:p>
            <a:pPr lvl="0" rtl="0">
              <a:spcBef>
                <a:spcPts val="0"/>
              </a:spcBef>
              <a:buNone/>
            </a:pPr>
            <a:endParaRPr sz="1200" b="1">
              <a:solidFill>
                <a:srgbClr val="000066"/>
              </a:solidFill>
              <a:highlight>
                <a:srgbClr val="FFFFFF"/>
              </a:highlight>
              <a:latin typeface="Verdana"/>
              <a:ea typeface="Verdana"/>
              <a:cs typeface="Verdana"/>
              <a:sym typeface="Verdana"/>
            </a:endParaRPr>
          </a:p>
        </p:txBody>
      </p:sp>
      <p:pic>
        <p:nvPicPr>
          <p:cNvPr id="170" name="Shape 170"/>
          <p:cNvPicPr preferRelativeResize="0"/>
          <p:nvPr/>
        </p:nvPicPr>
        <p:blipFill rotWithShape="1">
          <a:blip r:embed="rId3">
            <a:alphaModFix/>
          </a:blip>
          <a:srcRect l="3463" r="18343"/>
          <a:stretch/>
        </p:blipFill>
        <p:spPr>
          <a:xfrm>
            <a:off x="4870000" y="1647650"/>
            <a:ext cx="4026975" cy="22651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a:t>7. Favor pictures over text</a:t>
            </a:r>
          </a:p>
        </p:txBody>
      </p:sp>
      <p:pic>
        <p:nvPicPr>
          <p:cNvPr id="176" name="Shape 176"/>
          <p:cNvPicPr preferRelativeResize="0"/>
          <p:nvPr/>
        </p:nvPicPr>
        <p:blipFill>
          <a:blip r:embed="rId3">
            <a:alphaModFix/>
          </a:blip>
          <a:stretch>
            <a:fillRect/>
          </a:stretch>
        </p:blipFill>
        <p:spPr>
          <a:xfrm>
            <a:off x="1496925" y="1489825"/>
            <a:ext cx="5913823" cy="33265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a:t>Animal Facts:</a:t>
            </a:r>
          </a:p>
        </p:txBody>
      </p:sp>
      <p:sp>
        <p:nvSpPr>
          <p:cNvPr id="182" name="Shape 182"/>
          <p:cNvSpPr txBox="1">
            <a:spLocks noGrp="1"/>
          </p:cNvSpPr>
          <p:nvPr>
            <p:ph type="body" idx="1"/>
          </p:nvPr>
        </p:nvSpPr>
        <p:spPr>
          <a:xfrm>
            <a:off x="387900" y="1489824"/>
            <a:ext cx="8368200" cy="3078900"/>
          </a:xfrm>
          <a:prstGeom prst="rect">
            <a:avLst/>
          </a:prstGeom>
        </p:spPr>
        <p:txBody>
          <a:bodyPr lIns="91425" tIns="91425" rIns="91425" bIns="91425" anchor="t" anchorCtr="0">
            <a:noAutofit/>
          </a:bodyPr>
          <a:lstStyle/>
          <a:p>
            <a:pPr marL="457200" lvl="0" indent="-419100" rtl="0">
              <a:spcBef>
                <a:spcPts val="0"/>
              </a:spcBef>
              <a:buSzPct val="100000"/>
              <a:buAutoNum type="arabicPeriod"/>
            </a:pPr>
            <a:r>
              <a:rPr lang="en" sz="3000"/>
              <a:t>The elephant is the largest land mammal</a:t>
            </a:r>
          </a:p>
          <a:p>
            <a:pPr marL="457200" lvl="0" indent="-419100" rtl="0">
              <a:spcBef>
                <a:spcPts val="0"/>
              </a:spcBef>
              <a:buSzPct val="100000"/>
              <a:buAutoNum type="arabicPeriod"/>
            </a:pPr>
            <a:r>
              <a:rPr lang="en" sz="3000"/>
              <a:t>Oysters can change genders</a:t>
            </a:r>
          </a:p>
          <a:p>
            <a:pPr marL="457200" lvl="0" indent="-419100" rtl="0">
              <a:spcBef>
                <a:spcPts val="0"/>
              </a:spcBef>
              <a:buSzPct val="100000"/>
              <a:buAutoNum type="arabicPeriod"/>
            </a:pPr>
            <a:r>
              <a:rPr lang="en" sz="3000"/>
              <a:t>Ostriches can run faster than horses</a:t>
            </a:r>
          </a:p>
          <a:p>
            <a:pPr marL="457200" lvl="0" indent="-419100" rtl="0">
              <a:spcBef>
                <a:spcPts val="0"/>
              </a:spcBef>
              <a:buSzPct val="100000"/>
              <a:buAutoNum type="arabicPeriod"/>
            </a:pPr>
            <a:r>
              <a:rPr lang="en" sz="3000"/>
              <a:t>You’re probably reading these facts instead of listening to me</a:t>
            </a:r>
          </a:p>
          <a:p>
            <a:pPr marL="457200" lvl="0" indent="-419100">
              <a:spcBef>
                <a:spcPts val="0"/>
              </a:spcBef>
              <a:buSzPct val="100000"/>
              <a:buAutoNum type="arabicPeriod"/>
            </a:pPr>
            <a:r>
              <a:rPr lang="en" sz="3000"/>
              <a:t>Giraffes have four stomachs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endParaRPr/>
          </a:p>
        </p:txBody>
      </p:sp>
      <p:pic>
        <p:nvPicPr>
          <p:cNvPr id="188" name="Shape 188"/>
          <p:cNvPicPr preferRelativeResize="0"/>
          <p:nvPr/>
        </p:nvPicPr>
        <p:blipFill>
          <a:blip r:embed="rId3">
            <a:alphaModFix/>
          </a:blip>
          <a:stretch>
            <a:fillRect/>
          </a:stretch>
        </p:blipFill>
        <p:spPr>
          <a:xfrm>
            <a:off x="457200" y="0"/>
            <a:ext cx="8229600" cy="5143500"/>
          </a:xfrm>
          <a:prstGeom prst="rect">
            <a:avLst/>
          </a:prstGeom>
          <a:noFill/>
          <a:ln>
            <a:noFill/>
          </a:ln>
        </p:spPr>
      </p:pic>
      <p:sp>
        <p:nvSpPr>
          <p:cNvPr id="189" name="Shape 189"/>
          <p:cNvSpPr txBox="1"/>
          <p:nvPr/>
        </p:nvSpPr>
        <p:spPr>
          <a:xfrm>
            <a:off x="5132250" y="709050"/>
            <a:ext cx="2802600" cy="1125600"/>
          </a:xfrm>
          <a:prstGeom prst="rect">
            <a:avLst/>
          </a:prstGeom>
          <a:noFill/>
          <a:ln>
            <a:noFill/>
          </a:ln>
        </p:spPr>
        <p:txBody>
          <a:bodyPr lIns="91425" tIns="91425" rIns="91425" bIns="91425" anchor="t" anchorCtr="0">
            <a:noAutofit/>
          </a:bodyPr>
          <a:lstStyle/>
          <a:p>
            <a:pPr lvl="0" algn="ctr">
              <a:spcBef>
                <a:spcPts val="0"/>
              </a:spcBef>
              <a:buNone/>
            </a:pPr>
            <a:r>
              <a:rPr lang="en" sz="1800">
                <a:latin typeface="Cambria"/>
                <a:ea typeface="Cambria"/>
                <a:cs typeface="Cambria"/>
                <a:sym typeface="Cambria"/>
              </a:rPr>
              <a:t>“I have four stomachs and use pictures in all of my presentations”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a:t>8. Stay in your lane</a:t>
            </a:r>
          </a:p>
        </p:txBody>
      </p:sp>
      <p:pic>
        <p:nvPicPr>
          <p:cNvPr id="195" name="Shape 195"/>
          <p:cNvPicPr preferRelativeResize="0"/>
          <p:nvPr/>
        </p:nvPicPr>
        <p:blipFill>
          <a:blip r:embed="rId3">
            <a:alphaModFix/>
          </a:blip>
          <a:stretch>
            <a:fillRect/>
          </a:stretch>
        </p:blipFill>
        <p:spPr>
          <a:xfrm>
            <a:off x="2343150" y="1421725"/>
            <a:ext cx="4457700" cy="34480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Shape 69"/>
          <p:cNvPicPr preferRelativeResize="0"/>
          <p:nvPr/>
        </p:nvPicPr>
        <p:blipFill>
          <a:blip r:embed="rId3">
            <a:alphaModFix/>
          </a:blip>
          <a:stretch>
            <a:fillRect/>
          </a:stretch>
        </p:blipFill>
        <p:spPr>
          <a:xfrm>
            <a:off x="2279437" y="802174"/>
            <a:ext cx="4585125" cy="3539149"/>
          </a:xfrm>
          <a:prstGeom prst="rect">
            <a:avLst/>
          </a:prstGeom>
          <a:noFill/>
          <a:ln>
            <a:noFill/>
          </a:ln>
        </p:spPr>
      </p:pic>
      <p:sp>
        <p:nvSpPr>
          <p:cNvPr id="70" name="Shape 70"/>
          <p:cNvSpPr txBox="1"/>
          <p:nvPr/>
        </p:nvSpPr>
        <p:spPr>
          <a:xfrm>
            <a:off x="3005075" y="4434450"/>
            <a:ext cx="2779800" cy="607800"/>
          </a:xfrm>
          <a:prstGeom prst="rect">
            <a:avLst/>
          </a:prstGeom>
          <a:noFill/>
          <a:ln>
            <a:noFill/>
          </a:ln>
        </p:spPr>
        <p:txBody>
          <a:bodyPr lIns="91425" tIns="91425" rIns="91425" bIns="91425" anchor="t" anchorCtr="0">
            <a:noAutofit/>
          </a:bodyPr>
          <a:lstStyle/>
          <a:p>
            <a:pPr lvl="0" algn="ctr">
              <a:spcBef>
                <a:spcPts val="0"/>
              </a:spcBef>
              <a:buNone/>
            </a:pPr>
            <a:r>
              <a:rPr lang="en" sz="2400">
                <a:solidFill>
                  <a:srgbClr val="FFFFFF"/>
                </a:solidFill>
                <a:latin typeface="Cambria"/>
                <a:ea typeface="Cambria"/>
                <a:cs typeface="Cambria"/>
                <a:sym typeface="Cambria"/>
              </a:rPr>
              <a:t>April 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a:t>Conclusion</a:t>
            </a:r>
          </a:p>
        </p:txBody>
      </p:sp>
      <p:sp>
        <p:nvSpPr>
          <p:cNvPr id="201" name="Shape 201"/>
          <p:cNvSpPr txBox="1">
            <a:spLocks noGrp="1"/>
          </p:cNvSpPr>
          <p:nvPr>
            <p:ph type="body" idx="1"/>
          </p:nvPr>
        </p:nvSpPr>
        <p:spPr>
          <a:xfrm>
            <a:off x="387900" y="1489824"/>
            <a:ext cx="8368200" cy="3078900"/>
          </a:xfrm>
          <a:prstGeom prst="rect">
            <a:avLst/>
          </a:prstGeom>
        </p:spPr>
        <p:txBody>
          <a:bodyPr lIns="91425" tIns="91425" rIns="91425" bIns="91425" anchor="t" anchorCtr="0">
            <a:noAutofit/>
          </a:bodyPr>
          <a:lstStyle/>
          <a:p>
            <a:pPr lvl="0">
              <a:spcBef>
                <a:spcPts val="0"/>
              </a:spcBef>
              <a:buNone/>
            </a:pPr>
            <a:r>
              <a:rPr lang="en"/>
              <a:t>Review - What were the eight tips for magical TED talks?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rtl="0">
              <a:spcBef>
                <a:spcPts val="0"/>
              </a:spcBef>
              <a:buNone/>
            </a:pPr>
            <a:r>
              <a:rPr lang="en"/>
              <a:t>“The Happy Secret to Better Work”</a:t>
            </a:r>
          </a:p>
          <a:p>
            <a:pPr lvl="0">
              <a:spcBef>
                <a:spcPts val="0"/>
              </a:spcBef>
              <a:buNone/>
            </a:pPr>
            <a:r>
              <a:rPr lang="en" sz="2700"/>
              <a:t>Shawn Achor</a:t>
            </a:r>
          </a:p>
        </p:txBody>
      </p:sp>
      <p:sp>
        <p:nvSpPr>
          <p:cNvPr id="76" name="Shape 76"/>
          <p:cNvSpPr txBox="1">
            <a:spLocks noGrp="1"/>
          </p:cNvSpPr>
          <p:nvPr>
            <p:ph type="body" idx="1"/>
          </p:nvPr>
        </p:nvSpPr>
        <p:spPr>
          <a:xfrm>
            <a:off x="387900" y="1489824"/>
            <a:ext cx="8368200" cy="3078900"/>
          </a:xfrm>
          <a:prstGeom prst="rect">
            <a:avLst/>
          </a:prstGeom>
        </p:spPr>
        <p:txBody>
          <a:bodyPr lIns="91425" tIns="91425" rIns="91425" bIns="91425" anchor="t" anchorCtr="0">
            <a:noAutofit/>
          </a:bodyPr>
          <a:lstStyle/>
          <a:p>
            <a:pPr lvl="0">
              <a:spcBef>
                <a:spcPts val="0"/>
              </a:spcBef>
              <a:buNone/>
            </a:pPr>
            <a:r>
              <a:rPr lang="en" u="sng">
                <a:solidFill>
                  <a:schemeClr val="hlink"/>
                </a:solidFill>
                <a:hlinkClick r:id="rId3"/>
              </a:rPr>
              <a:t>https://www.ted.com/talks/shawn_achor_the_happy_secret_to_better_work?language=en#t-62687</a:t>
            </a:r>
            <a:r>
              <a:rPr lang="en"/>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marL="457200" lvl="0" indent="-228600">
              <a:spcBef>
                <a:spcPts val="0"/>
              </a:spcBef>
              <a:buAutoNum type="arabicPeriod"/>
            </a:pPr>
            <a:r>
              <a:rPr lang="en"/>
              <a:t>Unleash the master within</a:t>
            </a:r>
          </a:p>
        </p:txBody>
      </p:sp>
      <p:sp>
        <p:nvSpPr>
          <p:cNvPr id="82" name="Shape 82"/>
          <p:cNvSpPr txBox="1">
            <a:spLocks noGrp="1"/>
          </p:cNvSpPr>
          <p:nvPr>
            <p:ph type="body" idx="1"/>
          </p:nvPr>
        </p:nvSpPr>
        <p:spPr>
          <a:xfrm>
            <a:off x="387900" y="1489824"/>
            <a:ext cx="8368200" cy="3078900"/>
          </a:xfrm>
          <a:prstGeom prst="rect">
            <a:avLst/>
          </a:prstGeom>
        </p:spPr>
        <p:txBody>
          <a:bodyPr lIns="91425" tIns="91425" rIns="91425" bIns="91425" anchor="t" anchorCtr="0">
            <a:noAutofit/>
          </a:bodyPr>
          <a:lstStyle/>
          <a:p>
            <a:pPr lvl="0">
              <a:spcBef>
                <a:spcPts val="0"/>
              </a:spcBef>
              <a:buNone/>
            </a:pPr>
            <a:r>
              <a:rPr lang="en"/>
              <a:t>What wakes you up (besides going to 1320)?</a:t>
            </a:r>
            <a:br>
              <a:rPr lang="en"/>
            </a:br>
            <a:r>
              <a:rPr lang="en"/>
              <a:t>What do you enjoy doing (besides writing poetry essays)?</a:t>
            </a:r>
            <a:br>
              <a:rPr lang="en"/>
            </a:br>
            <a:r>
              <a:rPr lang="en"/>
              <a:t>What takes you to another world? To a place where you can be you?</a:t>
            </a:r>
            <a:br>
              <a:rPr lang="en"/>
            </a:br>
            <a:r>
              <a:rPr lang="en"/>
              <a:t/>
            </a:r>
            <a:br>
              <a:rPr lang="en"/>
            </a:br>
            <a:r>
              <a:rPr lang="en"/>
              <a:t>WHAT IS YOUR INSPIRATION?!</a:t>
            </a:r>
            <a:br>
              <a:rPr lang="en"/>
            </a:br>
            <a:r>
              <a:rPr lang="en"/>
              <a:t>WHAT IS YOUR PASSION?</a:t>
            </a:r>
            <a:r>
              <a:rPr lang="en">
                <a:solidFill>
                  <a:srgbClr val="980000"/>
                </a:solidFill>
              </a:rPr>
              <a:t/>
            </a:r>
            <a:br>
              <a:rPr lang="en">
                <a:solidFill>
                  <a:srgbClr val="980000"/>
                </a:solidFill>
              </a:rPr>
            </a:br>
            <a:endParaRPr lang="en">
              <a:solidFill>
                <a:srgbClr val="980000"/>
              </a:solidFill>
            </a:endParaRPr>
          </a:p>
        </p:txBody>
      </p:sp>
      <p:pic>
        <p:nvPicPr>
          <p:cNvPr id="83" name="Shape 83" descr="http://daviddewolf.com/wp-content/uploads/2013/09/Follow-your-Passion.jpg"/>
          <p:cNvPicPr preferRelativeResize="0"/>
          <p:nvPr/>
        </p:nvPicPr>
        <p:blipFill>
          <a:blip r:embed="rId3">
            <a:alphaModFix/>
          </a:blip>
          <a:stretch>
            <a:fillRect/>
          </a:stretch>
        </p:blipFill>
        <p:spPr>
          <a:xfrm>
            <a:off x="5194750" y="2646700"/>
            <a:ext cx="3456049" cy="2400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marL="457200" lvl="0" indent="-228600">
              <a:spcBef>
                <a:spcPts val="0"/>
              </a:spcBef>
              <a:buAutoNum type="arabicPeriod"/>
            </a:pPr>
            <a:r>
              <a:rPr lang="en"/>
              <a:t>Unleash the Master Within</a:t>
            </a:r>
          </a:p>
        </p:txBody>
      </p:sp>
      <p:pic>
        <p:nvPicPr>
          <p:cNvPr id="89" name="Shape 89" descr="http://az616578.vo.msecnd.net/files/2016/01/23/635891228141392838-1151532035_111111%20o-PASSION-facebook.jpg"/>
          <p:cNvPicPr preferRelativeResize="0"/>
          <p:nvPr/>
        </p:nvPicPr>
        <p:blipFill>
          <a:blip r:embed="rId3">
            <a:alphaModFix/>
          </a:blip>
          <a:stretch>
            <a:fillRect/>
          </a:stretch>
        </p:blipFill>
        <p:spPr>
          <a:xfrm>
            <a:off x="5124275" y="3133649"/>
            <a:ext cx="4019724" cy="2009850"/>
          </a:xfrm>
          <a:prstGeom prst="rect">
            <a:avLst/>
          </a:prstGeom>
          <a:noFill/>
          <a:ln>
            <a:noFill/>
          </a:ln>
        </p:spPr>
      </p:pic>
      <p:sp>
        <p:nvSpPr>
          <p:cNvPr id="90" name="Shape 90"/>
          <p:cNvSpPr txBox="1">
            <a:spLocks noGrp="1"/>
          </p:cNvSpPr>
          <p:nvPr>
            <p:ph type="body" idx="1"/>
          </p:nvPr>
        </p:nvSpPr>
        <p:spPr>
          <a:xfrm>
            <a:off x="426325" y="1438599"/>
            <a:ext cx="8368200" cy="3078900"/>
          </a:xfrm>
          <a:prstGeom prst="rect">
            <a:avLst/>
          </a:prstGeom>
        </p:spPr>
        <p:txBody>
          <a:bodyPr lIns="91425" tIns="91425" rIns="91425" bIns="91425" anchor="t" anchorCtr="0">
            <a:noAutofit/>
          </a:bodyPr>
          <a:lstStyle/>
          <a:p>
            <a:pPr lvl="0">
              <a:spcBef>
                <a:spcPts val="0"/>
              </a:spcBef>
              <a:buNone/>
            </a:pPr>
            <a:r>
              <a:rPr lang="en"/>
              <a:t>Science shows passion is contagious</a:t>
            </a:r>
          </a:p>
          <a:p>
            <a:pPr lvl="0">
              <a:spcBef>
                <a:spcPts val="0"/>
              </a:spcBef>
              <a:buNone/>
            </a:pPr>
            <a:r>
              <a:rPr lang="en"/>
              <a:t>Your audience will be drawn to you if they see how inspired you are about your topic</a:t>
            </a:r>
          </a:p>
          <a:p>
            <a:pPr lvl="0">
              <a:spcBef>
                <a:spcPts val="0"/>
              </a:spcBef>
              <a:buNone/>
            </a:pPr>
            <a:r>
              <a:rPr lang="en"/>
              <a:t>This your chance to show how you and your interests are special! </a:t>
            </a:r>
          </a:p>
          <a:p>
            <a:pPr lvl="0" rtl="0">
              <a:spcBef>
                <a:spcPts val="0"/>
              </a:spcBef>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a:t>2. Tell three stories</a:t>
            </a:r>
          </a:p>
        </p:txBody>
      </p:sp>
      <p:sp>
        <p:nvSpPr>
          <p:cNvPr id="96" name="Shape 96"/>
          <p:cNvSpPr txBox="1">
            <a:spLocks noGrp="1"/>
          </p:cNvSpPr>
          <p:nvPr>
            <p:ph type="body" idx="1"/>
          </p:nvPr>
        </p:nvSpPr>
        <p:spPr>
          <a:xfrm>
            <a:off x="387900" y="1224050"/>
            <a:ext cx="3999900" cy="3344700"/>
          </a:xfrm>
          <a:prstGeom prst="rect">
            <a:avLst/>
          </a:prstGeom>
        </p:spPr>
        <p:txBody>
          <a:bodyPr lIns="91425" tIns="91425" rIns="91425" bIns="91425" anchor="t" anchorCtr="0">
            <a:noAutofit/>
          </a:bodyPr>
          <a:lstStyle/>
          <a:p>
            <a:pPr lvl="0" rtl="0">
              <a:lnSpc>
                <a:spcPct val="90000"/>
              </a:lnSpc>
              <a:spcBef>
                <a:spcPts val="1000"/>
              </a:spcBef>
              <a:spcAft>
                <a:spcPts val="0"/>
              </a:spcAft>
              <a:buNone/>
            </a:pPr>
            <a:r>
              <a:rPr lang="en" sz="1800">
                <a:latin typeface="Arial"/>
                <a:ea typeface="Arial"/>
                <a:cs typeface="Arial"/>
                <a:sym typeface="Arial"/>
              </a:rPr>
              <a:t>What you </a:t>
            </a:r>
            <a:r>
              <a:rPr lang="en" sz="1800" b="1">
                <a:latin typeface="Arial"/>
                <a:ea typeface="Arial"/>
                <a:cs typeface="Arial"/>
                <a:sym typeface="Arial"/>
              </a:rPr>
              <a:t>DON’T</a:t>
            </a:r>
            <a:r>
              <a:rPr lang="en" sz="1800">
                <a:latin typeface="Arial"/>
                <a:ea typeface="Arial"/>
                <a:cs typeface="Arial"/>
                <a:sym typeface="Arial"/>
              </a:rPr>
              <a:t> want your classmates and tutor to look like when you are presenting:</a:t>
            </a:r>
            <a:r>
              <a:rPr lang="en" sz="1800">
                <a:solidFill>
                  <a:srgbClr val="000000"/>
                </a:solidFill>
                <a:latin typeface="Arial"/>
                <a:ea typeface="Arial"/>
                <a:cs typeface="Arial"/>
                <a:sym typeface="Arial"/>
              </a:rPr>
              <a:t/>
            </a:r>
            <a:br>
              <a:rPr lang="en" sz="1800">
                <a:solidFill>
                  <a:srgbClr val="000000"/>
                </a:solidFill>
                <a:latin typeface="Arial"/>
                <a:ea typeface="Arial"/>
                <a:cs typeface="Arial"/>
                <a:sym typeface="Arial"/>
              </a:rPr>
            </a:br>
            <a:endParaRPr lang="en" sz="1800">
              <a:solidFill>
                <a:srgbClr val="000000"/>
              </a:solidFill>
              <a:latin typeface="Arial"/>
              <a:ea typeface="Arial"/>
              <a:cs typeface="Arial"/>
              <a:sym typeface="Arial"/>
            </a:endParaRPr>
          </a:p>
          <a:p>
            <a:pPr lvl="0">
              <a:spcBef>
                <a:spcPts val="0"/>
              </a:spcBef>
              <a:buNone/>
            </a:pPr>
            <a:endParaRPr/>
          </a:p>
        </p:txBody>
      </p:sp>
      <p:sp>
        <p:nvSpPr>
          <p:cNvPr id="97" name="Shape 97"/>
          <p:cNvSpPr txBox="1">
            <a:spLocks noGrp="1"/>
          </p:cNvSpPr>
          <p:nvPr>
            <p:ph type="body" idx="2"/>
          </p:nvPr>
        </p:nvSpPr>
        <p:spPr>
          <a:xfrm>
            <a:off x="4756200" y="1144125"/>
            <a:ext cx="3999900" cy="3424800"/>
          </a:xfrm>
          <a:prstGeom prst="rect">
            <a:avLst/>
          </a:prstGeom>
        </p:spPr>
        <p:txBody>
          <a:bodyPr lIns="91425" tIns="91425" rIns="91425" bIns="91425" anchor="t" anchorCtr="0">
            <a:noAutofit/>
          </a:bodyPr>
          <a:lstStyle/>
          <a:p>
            <a:pPr lvl="0">
              <a:lnSpc>
                <a:spcPct val="90000"/>
              </a:lnSpc>
              <a:spcBef>
                <a:spcPts val="1000"/>
              </a:spcBef>
              <a:spcAft>
                <a:spcPts val="0"/>
              </a:spcAft>
              <a:buNone/>
            </a:pPr>
            <a:r>
              <a:rPr lang="en" sz="1800">
                <a:latin typeface="Arial"/>
                <a:ea typeface="Arial"/>
                <a:cs typeface="Arial"/>
                <a:sym typeface="Arial"/>
              </a:rPr>
              <a:t>What you </a:t>
            </a:r>
            <a:r>
              <a:rPr lang="en" sz="1800" b="1">
                <a:latin typeface="Arial"/>
                <a:ea typeface="Arial"/>
                <a:cs typeface="Arial"/>
                <a:sym typeface="Arial"/>
              </a:rPr>
              <a:t>DO</a:t>
            </a:r>
            <a:r>
              <a:rPr lang="en" sz="1800">
                <a:latin typeface="Arial"/>
                <a:ea typeface="Arial"/>
                <a:cs typeface="Arial"/>
                <a:sym typeface="Arial"/>
              </a:rPr>
              <a:t> want your classmates and tutor to look like when you are presenting:</a:t>
            </a:r>
          </a:p>
        </p:txBody>
      </p:sp>
      <p:pic>
        <p:nvPicPr>
          <p:cNvPr id="98" name="Shape 98"/>
          <p:cNvPicPr preferRelativeResize="0"/>
          <p:nvPr/>
        </p:nvPicPr>
        <p:blipFill>
          <a:blip r:embed="rId3">
            <a:alphaModFix/>
          </a:blip>
          <a:stretch>
            <a:fillRect/>
          </a:stretch>
        </p:blipFill>
        <p:spPr>
          <a:xfrm>
            <a:off x="387900" y="2349200"/>
            <a:ext cx="3568899" cy="2637599"/>
          </a:xfrm>
          <a:prstGeom prst="rect">
            <a:avLst/>
          </a:prstGeom>
          <a:noFill/>
          <a:ln>
            <a:noFill/>
          </a:ln>
        </p:spPr>
      </p:pic>
      <p:pic>
        <p:nvPicPr>
          <p:cNvPr id="99" name="Shape 99"/>
          <p:cNvPicPr preferRelativeResize="0"/>
          <p:nvPr/>
        </p:nvPicPr>
        <p:blipFill>
          <a:blip r:embed="rId4">
            <a:alphaModFix/>
          </a:blip>
          <a:stretch>
            <a:fillRect/>
          </a:stretch>
        </p:blipFill>
        <p:spPr>
          <a:xfrm>
            <a:off x="4879399" y="2421049"/>
            <a:ext cx="3500200" cy="24938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10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fade">
                                      <p:cBhvr>
                                        <p:cTn id="12" dur="1000"/>
                                        <p:tgtEl>
                                          <p:spTgt spid="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9"/>
                                        </p:tgtEl>
                                        <p:attrNameLst>
                                          <p:attrName>style.visibility</p:attrName>
                                        </p:attrNameLst>
                                      </p:cBhvr>
                                      <p:to>
                                        <p:strVal val="visible"/>
                                      </p:to>
                                    </p:set>
                                    <p:animEffect transition="in" filter="fade">
                                      <p:cBhvr>
                                        <p:cTn id="17" dur="10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rtl="0">
              <a:spcBef>
                <a:spcPts val="0"/>
              </a:spcBef>
              <a:buNone/>
            </a:pPr>
            <a:r>
              <a:rPr lang="en"/>
              <a:t>2. Tell three stories</a:t>
            </a:r>
          </a:p>
        </p:txBody>
      </p:sp>
      <p:sp>
        <p:nvSpPr>
          <p:cNvPr id="105" name="Shape 105"/>
          <p:cNvSpPr txBox="1">
            <a:spLocks noGrp="1"/>
          </p:cNvSpPr>
          <p:nvPr>
            <p:ph type="body" idx="1"/>
          </p:nvPr>
        </p:nvSpPr>
        <p:spPr>
          <a:xfrm>
            <a:off x="387900" y="1046775"/>
            <a:ext cx="8368200" cy="3579600"/>
          </a:xfrm>
          <a:prstGeom prst="rect">
            <a:avLst/>
          </a:prstGeom>
        </p:spPr>
        <p:txBody>
          <a:bodyPr lIns="91425" tIns="91425" rIns="91425" bIns="91425" anchor="t" anchorCtr="0">
            <a:noAutofit/>
          </a:bodyPr>
          <a:lstStyle/>
          <a:p>
            <a:pPr marL="457200" lvl="0" indent="-228600" rtl="0">
              <a:lnSpc>
                <a:spcPct val="90000"/>
              </a:lnSpc>
              <a:spcBef>
                <a:spcPts val="1000"/>
              </a:spcBef>
              <a:spcAft>
                <a:spcPts val="0"/>
              </a:spcAft>
              <a:buFont typeface="Calibri"/>
            </a:pPr>
            <a:r>
              <a:rPr lang="en">
                <a:latin typeface="Calibri"/>
                <a:ea typeface="Calibri"/>
                <a:cs typeface="Calibri"/>
                <a:sym typeface="Calibri"/>
              </a:rPr>
              <a:t>Your talk should not be a cramming session of facts and figures because that is </a:t>
            </a:r>
            <a:r>
              <a:rPr lang="en" b="1">
                <a:latin typeface="Calibri"/>
                <a:ea typeface="Calibri"/>
                <a:cs typeface="Calibri"/>
                <a:sym typeface="Calibri"/>
              </a:rPr>
              <a:t>BORING. </a:t>
            </a:r>
          </a:p>
          <a:p>
            <a:pPr marL="457200" lvl="0" indent="-228600" rtl="0">
              <a:lnSpc>
                <a:spcPct val="90000"/>
              </a:lnSpc>
              <a:spcBef>
                <a:spcPts val="1000"/>
              </a:spcBef>
              <a:spcAft>
                <a:spcPts val="0"/>
              </a:spcAft>
              <a:buFont typeface="Calibri"/>
            </a:pPr>
            <a:r>
              <a:rPr lang="en">
                <a:latin typeface="Calibri"/>
                <a:ea typeface="Calibri"/>
                <a:cs typeface="Calibri"/>
                <a:sym typeface="Calibri"/>
              </a:rPr>
              <a:t>People won’t remember statistics, but they will remember stories.</a:t>
            </a:r>
          </a:p>
          <a:p>
            <a:pPr marL="457200" lvl="0" indent="-228600" rtl="0">
              <a:lnSpc>
                <a:spcPct val="90000"/>
              </a:lnSpc>
              <a:spcBef>
                <a:spcPts val="1000"/>
              </a:spcBef>
              <a:spcAft>
                <a:spcPts val="0"/>
              </a:spcAft>
              <a:buFont typeface="Calibri"/>
            </a:pPr>
            <a:r>
              <a:rPr lang="en">
                <a:latin typeface="Calibri"/>
                <a:ea typeface="Calibri"/>
                <a:cs typeface="Calibri"/>
                <a:sym typeface="Calibri"/>
              </a:rPr>
              <a:t>Make </a:t>
            </a:r>
            <a:r>
              <a:rPr lang="en" b="1">
                <a:latin typeface="Calibri"/>
                <a:ea typeface="Calibri"/>
                <a:cs typeface="Calibri"/>
                <a:sym typeface="Calibri"/>
              </a:rPr>
              <a:t>3 main points</a:t>
            </a:r>
            <a:r>
              <a:rPr lang="en">
                <a:latin typeface="Calibri"/>
                <a:ea typeface="Calibri"/>
                <a:cs typeface="Calibri"/>
                <a:sym typeface="Calibri"/>
              </a:rPr>
              <a:t> and you can </a:t>
            </a:r>
            <a:r>
              <a:rPr lang="en" b="1">
                <a:latin typeface="Calibri"/>
                <a:ea typeface="Calibri"/>
                <a:cs typeface="Calibri"/>
                <a:sym typeface="Calibri"/>
              </a:rPr>
              <a:t>convey each point through a story.</a:t>
            </a:r>
          </a:p>
          <a:p>
            <a:pPr lvl="0" rtl="0">
              <a:lnSpc>
                <a:spcPct val="90000"/>
              </a:lnSpc>
              <a:spcBef>
                <a:spcPts val="1000"/>
              </a:spcBef>
              <a:spcAft>
                <a:spcPts val="0"/>
              </a:spcAft>
              <a:buNone/>
            </a:pPr>
            <a:r>
              <a:rPr lang="en" sz="2800" b="1">
                <a:solidFill>
                  <a:srgbClr val="000000"/>
                </a:solidFill>
                <a:latin typeface="Arial"/>
                <a:ea typeface="Arial"/>
                <a:cs typeface="Arial"/>
                <a:sym typeface="Arial"/>
              </a:rPr>
              <a:t/>
            </a:r>
            <a:br>
              <a:rPr lang="en" sz="2800" b="1">
                <a:solidFill>
                  <a:srgbClr val="000000"/>
                </a:solidFill>
                <a:latin typeface="Arial"/>
                <a:ea typeface="Arial"/>
                <a:cs typeface="Arial"/>
                <a:sym typeface="Arial"/>
              </a:rPr>
            </a:br>
            <a:endParaRPr lang="en" sz="2800" b="1">
              <a:solidFill>
                <a:srgbClr val="000000"/>
              </a:solidFill>
              <a:latin typeface="Arial"/>
              <a:ea typeface="Arial"/>
              <a:cs typeface="Arial"/>
              <a:sym typeface="Arial"/>
            </a:endParaRPr>
          </a:p>
          <a:p>
            <a:pPr lvl="0" rtl="0">
              <a:lnSpc>
                <a:spcPct val="90000"/>
              </a:lnSpc>
              <a:spcBef>
                <a:spcPts val="1000"/>
              </a:spcBef>
              <a:spcAft>
                <a:spcPts val="0"/>
              </a:spcAft>
              <a:buNone/>
            </a:pPr>
            <a:r>
              <a:rPr lang="en" sz="1800">
                <a:solidFill>
                  <a:srgbClr val="000000"/>
                </a:solidFill>
                <a:latin typeface="Arial"/>
                <a:ea typeface="Arial"/>
                <a:cs typeface="Arial"/>
                <a:sym typeface="Arial"/>
              </a:rPr>
              <a:t/>
            </a:r>
            <a:br>
              <a:rPr lang="en" sz="1800">
                <a:solidFill>
                  <a:srgbClr val="000000"/>
                </a:solidFill>
                <a:latin typeface="Arial"/>
                <a:ea typeface="Arial"/>
                <a:cs typeface="Arial"/>
                <a:sym typeface="Arial"/>
              </a:rPr>
            </a:br>
            <a:endParaRPr lang="en" sz="1800">
              <a:solidFill>
                <a:srgbClr val="000000"/>
              </a:solidFill>
              <a:latin typeface="Arial"/>
              <a:ea typeface="Arial"/>
              <a:cs typeface="Arial"/>
              <a:sym typeface="Arial"/>
            </a:endParaRPr>
          </a:p>
          <a:p>
            <a:pPr lvl="0" rtl="0">
              <a:spcBef>
                <a:spcPts val="0"/>
              </a:spcBef>
              <a:buNone/>
            </a:pPr>
            <a:endParaRPr/>
          </a:p>
        </p:txBody>
      </p:sp>
      <p:pic>
        <p:nvPicPr>
          <p:cNvPr id="106" name="Shape 106" descr="http://www.witseducation.com/fit/wp-content/uploads/2015/01/wits-excited-man-on-phone.jpg"/>
          <p:cNvPicPr preferRelativeResize="0"/>
          <p:nvPr/>
        </p:nvPicPr>
        <p:blipFill>
          <a:blip r:embed="rId3">
            <a:alphaModFix/>
          </a:blip>
          <a:stretch>
            <a:fillRect/>
          </a:stretch>
        </p:blipFill>
        <p:spPr>
          <a:xfrm>
            <a:off x="5921050" y="2976375"/>
            <a:ext cx="2835050" cy="1885300"/>
          </a:xfrm>
          <a:prstGeom prst="rect">
            <a:avLst/>
          </a:prstGeom>
          <a:noFill/>
          <a:ln>
            <a:noFill/>
          </a:ln>
        </p:spPr>
      </p:pic>
      <p:pic>
        <p:nvPicPr>
          <p:cNvPr id="107" name="Shape 107" descr="http://kingofwallpapers.com/exciting/exciting-003.jpg"/>
          <p:cNvPicPr preferRelativeResize="0"/>
          <p:nvPr/>
        </p:nvPicPr>
        <p:blipFill>
          <a:blip r:embed="rId4">
            <a:alphaModFix/>
          </a:blip>
          <a:stretch>
            <a:fillRect/>
          </a:stretch>
        </p:blipFill>
        <p:spPr>
          <a:xfrm>
            <a:off x="3404833" y="2976375"/>
            <a:ext cx="2530866" cy="1885300"/>
          </a:xfrm>
          <a:prstGeom prst="rect">
            <a:avLst/>
          </a:prstGeom>
          <a:noFill/>
          <a:ln>
            <a:noFill/>
          </a:ln>
        </p:spPr>
      </p:pic>
      <p:pic>
        <p:nvPicPr>
          <p:cNvPr id="108" name="Shape 108" descr="http://kingofwallpapers.com/exciting/exciting-005.jpg"/>
          <p:cNvPicPr preferRelativeResize="0"/>
          <p:nvPr/>
        </p:nvPicPr>
        <p:blipFill>
          <a:blip r:embed="rId5">
            <a:alphaModFix/>
          </a:blip>
          <a:stretch>
            <a:fillRect/>
          </a:stretch>
        </p:blipFill>
        <p:spPr>
          <a:xfrm>
            <a:off x="459850" y="2976375"/>
            <a:ext cx="2944980" cy="18852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10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rtl="0">
              <a:spcBef>
                <a:spcPts val="0"/>
              </a:spcBef>
              <a:buNone/>
            </a:pPr>
            <a:r>
              <a:rPr lang="en"/>
              <a:t>2. Tell three stories: Types of Stories </a:t>
            </a:r>
          </a:p>
        </p:txBody>
      </p:sp>
      <p:sp>
        <p:nvSpPr>
          <p:cNvPr id="114" name="Shape 114"/>
          <p:cNvSpPr txBox="1">
            <a:spLocks noGrp="1"/>
          </p:cNvSpPr>
          <p:nvPr>
            <p:ph type="body" idx="1"/>
          </p:nvPr>
        </p:nvSpPr>
        <p:spPr>
          <a:xfrm>
            <a:off x="136000" y="1236425"/>
            <a:ext cx="8939400" cy="3332400"/>
          </a:xfrm>
          <a:prstGeom prst="rect">
            <a:avLst/>
          </a:prstGeom>
        </p:spPr>
        <p:txBody>
          <a:bodyPr lIns="91425" tIns="91425" rIns="91425" bIns="91425" anchor="t" anchorCtr="0">
            <a:noAutofit/>
          </a:bodyPr>
          <a:lstStyle/>
          <a:p>
            <a:pPr lvl="0" rtl="0">
              <a:lnSpc>
                <a:spcPct val="90000"/>
              </a:lnSpc>
              <a:spcBef>
                <a:spcPts val="1000"/>
              </a:spcBef>
              <a:spcAft>
                <a:spcPts val="0"/>
              </a:spcAft>
              <a:buNone/>
            </a:pPr>
            <a:r>
              <a:rPr lang="en" sz="1600" b="1">
                <a:latin typeface="Calibri"/>
                <a:ea typeface="Calibri"/>
                <a:cs typeface="Calibri"/>
                <a:sym typeface="Calibri"/>
              </a:rPr>
              <a:t>Personal story</a:t>
            </a:r>
            <a:r>
              <a:rPr lang="en" sz="1600">
                <a:latin typeface="Calibri"/>
                <a:ea typeface="Calibri"/>
                <a:cs typeface="Calibri"/>
                <a:sym typeface="Calibri"/>
              </a:rPr>
              <a:t>: stories about you and your experiences, share with them a little about yourself</a:t>
            </a:r>
          </a:p>
          <a:p>
            <a:pPr lvl="0" rtl="0">
              <a:lnSpc>
                <a:spcPct val="90000"/>
              </a:lnSpc>
              <a:spcBef>
                <a:spcPts val="1000"/>
              </a:spcBef>
              <a:spcAft>
                <a:spcPts val="0"/>
              </a:spcAft>
              <a:buNone/>
            </a:pPr>
            <a:r>
              <a:rPr lang="en" sz="1800">
                <a:solidFill>
                  <a:srgbClr val="000000"/>
                </a:solidFill>
                <a:latin typeface="Arial"/>
                <a:ea typeface="Arial"/>
                <a:cs typeface="Arial"/>
                <a:sym typeface="Arial"/>
              </a:rPr>
              <a:t/>
            </a:r>
            <a:br>
              <a:rPr lang="en" sz="1800">
                <a:solidFill>
                  <a:srgbClr val="000000"/>
                </a:solidFill>
                <a:latin typeface="Arial"/>
                <a:ea typeface="Arial"/>
                <a:cs typeface="Arial"/>
                <a:sym typeface="Arial"/>
              </a:rPr>
            </a:br>
            <a:endParaRPr lang="en" sz="1800">
              <a:solidFill>
                <a:srgbClr val="000000"/>
              </a:solidFill>
              <a:latin typeface="Arial"/>
              <a:ea typeface="Arial"/>
              <a:cs typeface="Arial"/>
              <a:sym typeface="Arial"/>
            </a:endParaRPr>
          </a:p>
          <a:p>
            <a:pPr lvl="0" rtl="0">
              <a:spcBef>
                <a:spcPts val="0"/>
              </a:spcBef>
              <a:buNone/>
            </a:pPr>
            <a:endParaRPr/>
          </a:p>
        </p:txBody>
      </p:sp>
      <p:sp>
        <p:nvSpPr>
          <p:cNvPr id="115" name="Shape 115"/>
          <p:cNvSpPr txBox="1"/>
          <p:nvPr/>
        </p:nvSpPr>
        <p:spPr>
          <a:xfrm>
            <a:off x="146100" y="1594700"/>
            <a:ext cx="8851800" cy="870600"/>
          </a:xfrm>
          <a:prstGeom prst="rect">
            <a:avLst/>
          </a:prstGeom>
          <a:noFill/>
          <a:ln>
            <a:noFill/>
          </a:ln>
        </p:spPr>
        <p:txBody>
          <a:bodyPr lIns="91425" tIns="91425" rIns="91425" bIns="91425" anchor="t" anchorCtr="0">
            <a:noAutofit/>
          </a:bodyPr>
          <a:lstStyle/>
          <a:p>
            <a:pPr lvl="0" rtl="0">
              <a:lnSpc>
                <a:spcPct val="90000"/>
              </a:lnSpc>
              <a:spcBef>
                <a:spcPts val="1000"/>
              </a:spcBef>
              <a:buNone/>
            </a:pPr>
            <a:r>
              <a:rPr lang="en" sz="1600" b="1">
                <a:solidFill>
                  <a:schemeClr val="dk1"/>
                </a:solidFill>
                <a:latin typeface="Calibri"/>
                <a:ea typeface="Calibri"/>
                <a:cs typeface="Calibri"/>
                <a:sym typeface="Calibri"/>
              </a:rPr>
              <a:t>Other people’s story: </a:t>
            </a:r>
            <a:r>
              <a:rPr lang="en" sz="1600">
                <a:solidFill>
                  <a:schemeClr val="dk1"/>
                </a:solidFill>
                <a:latin typeface="Calibri"/>
                <a:ea typeface="Calibri"/>
                <a:cs typeface="Calibri"/>
                <a:sym typeface="Calibri"/>
              </a:rPr>
              <a:t>stories about others/people you know who have learned a lesson/gone through an experience the audience can relate to...aka spread some gossip ;)</a:t>
            </a:r>
          </a:p>
          <a:p>
            <a:pPr lvl="0" rtl="0">
              <a:lnSpc>
                <a:spcPct val="90000"/>
              </a:lnSpc>
              <a:spcBef>
                <a:spcPts val="1000"/>
              </a:spcBef>
              <a:buNone/>
            </a:pPr>
            <a:endParaRPr sz="2400">
              <a:solidFill>
                <a:schemeClr val="dk1"/>
              </a:solidFill>
              <a:latin typeface="Calibri"/>
              <a:ea typeface="Calibri"/>
              <a:cs typeface="Calibri"/>
              <a:sym typeface="Calibri"/>
            </a:endParaRPr>
          </a:p>
          <a:p>
            <a:pPr lvl="0" rtl="0">
              <a:spcBef>
                <a:spcPts val="0"/>
              </a:spcBef>
              <a:buNone/>
            </a:pPr>
            <a:endParaRPr/>
          </a:p>
        </p:txBody>
      </p:sp>
      <p:sp>
        <p:nvSpPr>
          <p:cNvPr id="116" name="Shape 116"/>
          <p:cNvSpPr txBox="1"/>
          <p:nvPr/>
        </p:nvSpPr>
        <p:spPr>
          <a:xfrm>
            <a:off x="135987" y="2161725"/>
            <a:ext cx="8610000" cy="686100"/>
          </a:xfrm>
          <a:prstGeom prst="rect">
            <a:avLst/>
          </a:prstGeom>
          <a:noFill/>
          <a:ln>
            <a:noFill/>
          </a:ln>
        </p:spPr>
        <p:txBody>
          <a:bodyPr lIns="91425" tIns="91425" rIns="91425" bIns="91425" anchor="t" anchorCtr="0">
            <a:noAutofit/>
          </a:bodyPr>
          <a:lstStyle/>
          <a:p>
            <a:pPr lvl="0" rtl="0">
              <a:lnSpc>
                <a:spcPct val="90000"/>
              </a:lnSpc>
              <a:spcBef>
                <a:spcPts val="1000"/>
              </a:spcBef>
              <a:buNone/>
            </a:pPr>
            <a:r>
              <a:rPr lang="en" sz="1600" b="1">
                <a:solidFill>
                  <a:schemeClr val="dk1"/>
                </a:solidFill>
                <a:latin typeface="Calibri"/>
                <a:ea typeface="Calibri"/>
                <a:cs typeface="Calibri"/>
                <a:sym typeface="Calibri"/>
              </a:rPr>
              <a:t>Brand story: </a:t>
            </a:r>
            <a:r>
              <a:rPr lang="en" sz="1600">
                <a:solidFill>
                  <a:schemeClr val="dk1"/>
                </a:solidFill>
                <a:latin typeface="Calibri"/>
                <a:ea typeface="Calibri"/>
                <a:cs typeface="Calibri"/>
                <a:sym typeface="Calibri"/>
              </a:rPr>
              <a:t>stories about the success/failure of a popular brand/company/figure</a:t>
            </a:r>
            <a:r>
              <a:rPr lang="en" sz="1800">
                <a:solidFill>
                  <a:schemeClr val="dk1"/>
                </a:solidFill>
                <a:latin typeface="Calibri"/>
                <a:ea typeface="Calibri"/>
                <a:cs typeface="Calibri"/>
                <a:sym typeface="Calibri"/>
              </a:rPr>
              <a:t> </a:t>
            </a:r>
          </a:p>
          <a:p>
            <a:pPr lvl="0">
              <a:spcBef>
                <a:spcPts val="0"/>
              </a:spcBef>
              <a:buNone/>
            </a:pPr>
            <a:endParaRPr/>
          </a:p>
        </p:txBody>
      </p:sp>
      <p:pic>
        <p:nvPicPr>
          <p:cNvPr id="117" name="Shape 117"/>
          <p:cNvPicPr preferRelativeResize="0"/>
          <p:nvPr/>
        </p:nvPicPr>
        <p:blipFill>
          <a:blip r:embed="rId3">
            <a:alphaModFix/>
          </a:blip>
          <a:stretch>
            <a:fillRect/>
          </a:stretch>
        </p:blipFill>
        <p:spPr>
          <a:xfrm>
            <a:off x="891700" y="2789525"/>
            <a:ext cx="1625600" cy="2165999"/>
          </a:xfrm>
          <a:prstGeom prst="rect">
            <a:avLst/>
          </a:prstGeom>
          <a:noFill/>
          <a:ln>
            <a:noFill/>
          </a:ln>
        </p:spPr>
      </p:pic>
      <p:pic>
        <p:nvPicPr>
          <p:cNvPr id="118" name="Shape 118"/>
          <p:cNvPicPr preferRelativeResize="0"/>
          <p:nvPr/>
        </p:nvPicPr>
        <p:blipFill>
          <a:blip r:embed="rId4">
            <a:alphaModFix/>
          </a:blip>
          <a:stretch>
            <a:fillRect/>
          </a:stretch>
        </p:blipFill>
        <p:spPr>
          <a:xfrm>
            <a:off x="3127999" y="2789524"/>
            <a:ext cx="2887999" cy="2165999"/>
          </a:xfrm>
          <a:prstGeom prst="rect">
            <a:avLst/>
          </a:prstGeom>
          <a:noFill/>
          <a:ln>
            <a:noFill/>
          </a:ln>
        </p:spPr>
      </p:pic>
      <p:pic>
        <p:nvPicPr>
          <p:cNvPr id="119" name="Shape 119" descr="https://www.facebook.com/images/fb_icon_325x325.png"/>
          <p:cNvPicPr preferRelativeResize="0"/>
          <p:nvPr/>
        </p:nvPicPr>
        <p:blipFill>
          <a:blip r:embed="rId5">
            <a:alphaModFix/>
          </a:blip>
          <a:stretch>
            <a:fillRect/>
          </a:stretch>
        </p:blipFill>
        <p:spPr>
          <a:xfrm>
            <a:off x="6417825" y="2789525"/>
            <a:ext cx="2165999" cy="21659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10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5"/>
                                        </p:tgtEl>
                                        <p:attrNameLst>
                                          <p:attrName>style.visibility</p:attrName>
                                        </p:attrNameLst>
                                      </p:cBhvr>
                                      <p:to>
                                        <p:strVal val="visible"/>
                                      </p:to>
                                    </p:set>
                                    <p:animEffect transition="in" filter="fade">
                                      <p:cBhvr>
                                        <p:cTn id="12" dur="1000"/>
                                        <p:tgtEl>
                                          <p:spTgt spid="1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6"/>
                                        </p:tgtEl>
                                        <p:attrNameLst>
                                          <p:attrName>style.visibility</p:attrName>
                                        </p:attrNameLst>
                                      </p:cBhvr>
                                      <p:to>
                                        <p:strVal val="visible"/>
                                      </p:to>
                                    </p:set>
                                    <p:animEffect transition="in" filter="fade">
                                      <p:cBhvr>
                                        <p:cTn id="17" dur="1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a:t>3. Practice relentlessly</a:t>
            </a:r>
          </a:p>
        </p:txBody>
      </p:sp>
      <p:sp>
        <p:nvSpPr>
          <p:cNvPr id="125" name="Shape 125"/>
          <p:cNvSpPr txBox="1">
            <a:spLocks noGrp="1"/>
          </p:cNvSpPr>
          <p:nvPr>
            <p:ph type="body" idx="1"/>
          </p:nvPr>
        </p:nvSpPr>
        <p:spPr>
          <a:xfrm>
            <a:off x="387900" y="1489824"/>
            <a:ext cx="8368200" cy="3078900"/>
          </a:xfrm>
          <a:prstGeom prst="rect">
            <a:avLst/>
          </a:prstGeom>
        </p:spPr>
        <p:txBody>
          <a:bodyPr lIns="91425" tIns="91425" rIns="91425" bIns="91425" anchor="t" anchorCtr="0">
            <a:noAutofit/>
          </a:bodyPr>
          <a:lstStyle/>
          <a:p>
            <a:pPr lvl="0">
              <a:spcBef>
                <a:spcPts val="0"/>
              </a:spcBef>
              <a:buNone/>
            </a:pPr>
            <a:r>
              <a:rPr lang="en"/>
              <a:t>Malcolm Gladwell’s “10,000 Hours Rule”</a:t>
            </a:r>
          </a:p>
          <a:p>
            <a:pPr lvl="0" rtl="0">
              <a:spcBef>
                <a:spcPts val="0"/>
              </a:spcBef>
              <a:buNone/>
            </a:pPr>
            <a:r>
              <a:rPr lang="en"/>
              <a:t>TAKEAWAY: Practice  make perfect!</a:t>
            </a:r>
          </a:p>
          <a:p>
            <a:pPr lvl="0">
              <a:spcBef>
                <a:spcPts val="0"/>
              </a:spcBef>
              <a:buNone/>
            </a:pPr>
            <a:endParaRPr/>
          </a:p>
        </p:txBody>
      </p:sp>
      <p:pic>
        <p:nvPicPr>
          <p:cNvPr id="126" name="Shape 126"/>
          <p:cNvPicPr preferRelativeResize="0"/>
          <p:nvPr/>
        </p:nvPicPr>
        <p:blipFill>
          <a:blip r:embed="rId3">
            <a:alphaModFix/>
          </a:blip>
          <a:stretch>
            <a:fillRect/>
          </a:stretch>
        </p:blipFill>
        <p:spPr>
          <a:xfrm>
            <a:off x="5112975" y="2529225"/>
            <a:ext cx="3899949" cy="2189975"/>
          </a:xfrm>
          <a:prstGeom prst="rect">
            <a:avLst/>
          </a:prstGeom>
          <a:noFill/>
          <a:ln>
            <a:noFill/>
          </a:ln>
        </p:spPr>
      </p:pic>
    </p:spTree>
  </p:cSld>
  <p:clrMapOvr>
    <a:masterClrMapping/>
  </p:clrMapOvr>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652</Words>
  <Application>Microsoft Macintosh PowerPoint</Application>
  <PresentationFormat>On-screen Show (16:9)</PresentationFormat>
  <Paragraphs>75</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Calibri</vt:lpstr>
      <vt:lpstr>Verdana</vt:lpstr>
      <vt:lpstr>Roboto Slab</vt:lpstr>
      <vt:lpstr>Roboto</vt:lpstr>
      <vt:lpstr>Cambria</vt:lpstr>
      <vt:lpstr>Arial</vt:lpstr>
      <vt:lpstr>marina</vt:lpstr>
      <vt:lpstr>How to Talk like TED</vt:lpstr>
      <vt:lpstr>PowerPoint Presentation</vt:lpstr>
      <vt:lpstr>“The Happy Secret to Better Work” Shawn Achor</vt:lpstr>
      <vt:lpstr>Unleash the master within</vt:lpstr>
      <vt:lpstr>Unleash the Master Within</vt:lpstr>
      <vt:lpstr>2. Tell three stories</vt:lpstr>
      <vt:lpstr>2. Tell three stories</vt:lpstr>
      <vt:lpstr>2. Tell three stories: Types of Stories </vt:lpstr>
      <vt:lpstr>3. Practice relentlessly</vt:lpstr>
      <vt:lpstr>4. Teach your audience something new</vt:lpstr>
      <vt:lpstr>4. Teach your audience something new</vt:lpstr>
      <vt:lpstr>5. Deliver jaw dropping moments</vt:lpstr>
      <vt:lpstr>5. Deliver jaw dropping moments!</vt:lpstr>
      <vt:lpstr>6. Use humor without telling a joke</vt:lpstr>
      <vt:lpstr>6. Use humor without telling a joke</vt:lpstr>
      <vt:lpstr>7. Favor pictures over text</vt:lpstr>
      <vt:lpstr>Animal Facts:</vt:lpstr>
      <vt:lpstr>PowerPoint Presentation</vt:lpstr>
      <vt:lpstr>8. Stay in your lane</vt:lpstr>
      <vt:lpstr>Conclusion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Talk like TED</dc:title>
  <cp:lastModifiedBy>Barge, Jacqueline C</cp:lastModifiedBy>
  <cp:revision>1</cp:revision>
  <dcterms:modified xsi:type="dcterms:W3CDTF">2017-07-04T20:11:08Z</dcterms:modified>
</cp:coreProperties>
</file>