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350" r:id="rId3"/>
    <p:sldId id="279" r:id="rId4"/>
    <p:sldId id="274" r:id="rId5"/>
    <p:sldId id="278" r:id="rId6"/>
    <p:sldId id="289" r:id="rId7"/>
    <p:sldId id="291" r:id="rId8"/>
    <p:sldId id="293" r:id="rId9"/>
    <p:sldId id="304" r:id="rId10"/>
    <p:sldId id="30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halkboard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B8DE"/>
    <a:srgbClr val="BBE0E3"/>
    <a:srgbClr val="0000FF"/>
    <a:srgbClr val="FF8000"/>
    <a:srgbClr val="9966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0"/>
    <p:restoredTop sz="81339"/>
  </p:normalViewPr>
  <p:slideViewPr>
    <p:cSldViewPr>
      <p:cViewPr>
        <p:scale>
          <a:sx n="63" d="100"/>
          <a:sy n="63" d="100"/>
        </p:scale>
        <p:origin x="1424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D3DB71A2-C6E3-8649-8399-78101EE8C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charset="-128"/>
              </a:rPr>
              <a:t>Questions on handout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fld id="{ECBAA33D-C353-D948-B6CB-8743B61E87A1}" type="slidenum">
              <a:rPr lang="en-US" altLang="en-US" sz="1200">
                <a:latin typeface="Times" charset="0"/>
              </a:rPr>
              <a:pPr/>
              <a:t>1</a:t>
            </a:fld>
            <a:endParaRPr lang="en-US" alt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9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fld id="{9CAFAB1C-84A5-1D40-831F-705A63E593D9}" type="slidenum">
              <a:rPr lang="en-US" altLang="en-US" sz="1200">
                <a:latin typeface="Times" charset="0"/>
              </a:rPr>
              <a:pPr/>
              <a:t>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7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We will look at 7 land animals</a:t>
            </a:r>
          </a:p>
          <a:p>
            <a:endParaRPr lang="en-US" altLang="en-US">
              <a:ea typeface="MS PGothic" charset="-128"/>
            </a:endParaRPr>
          </a:p>
          <a:p>
            <a:endParaRPr lang="en-US" altLang="en-US">
              <a:ea typeface="MS PGothic" charset="-128"/>
            </a:endParaRPr>
          </a:p>
          <a:p>
            <a:endParaRPr lang="en-US" altLang="en-US">
              <a:ea typeface="MS PGothic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fld id="{1133BB31-C45B-694D-B69A-F12D91332F18}" type="slidenum">
              <a:rPr lang="en-US" altLang="en-US" sz="1200">
                <a:latin typeface="Times" charset="0"/>
              </a:rPr>
              <a:pPr/>
              <a:t>7</a:t>
            </a:fld>
            <a:endParaRPr lang="en-US" alt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40-48: DNA analysis indicates hippos are the most closely related living animals to whales.</a:t>
            </a:r>
          </a:p>
          <a:p>
            <a:endParaRPr lang="en-US" altLang="en-US">
              <a:ea typeface="MS PGothic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fld id="{ECC8E4AA-3B6B-1C41-816F-C8AA1B8D6615}" type="slidenum">
              <a:rPr lang="en-US" altLang="en-US" sz="1200">
                <a:latin typeface="Times" charset="0"/>
              </a:rPr>
              <a:pPr/>
              <a:t>8</a:t>
            </a:fld>
            <a:endParaRPr lang="en-US" alt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2FEF-340F-6B4C-93CE-C7B8DD3CE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0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17A3-B726-1C40-A2C7-82DA94273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44FE-7CD3-C34D-AA97-C7B38F5C7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1E22-39C0-924B-A166-0EAD82AAF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2827-37F4-B741-AEAD-C7568588F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279A-6C14-3849-AA2D-BD74E9D0D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5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A1D5-1E23-D54E-AD90-C7A33179C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2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AE54E-58D8-9849-939C-6D66B2367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67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EA81-9ADC-AE48-9C98-C1234C085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050A-3DA3-3A40-8DB8-4BC7987BF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66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7A53-059B-9C47-83E2-3BE637AF6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B7109CD7-62F2-C74D-A35C-5D948FD31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E9674B-C6DE-6A4D-A6F3-18FCCA40E6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  <a:t>Ambulocetus</a:t>
            </a:r>
            <a:endParaRPr lang="en-US" sz="3600" smtClean="0">
              <a:solidFill>
                <a:schemeClr val="tx1"/>
              </a:solidFill>
              <a:latin typeface="Chalkboard" charset="0"/>
              <a:ea typeface="+mj-ea"/>
              <a:cs typeface="+mj-cs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080125" y="6056313"/>
            <a:ext cx="154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r>
              <a:rPr lang="en-US" altLang="en-US">
                <a:ea typeface="ＭＳ Ｐゴシック" charset="-128"/>
              </a:rPr>
              <a:t>Carl Buell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040D81-FFF7-A74C-ABC0-DEB14B6C27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503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581400" y="6253163"/>
            <a:ext cx="25781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r>
              <a:rPr lang="en-US" altLang="en-US" sz="3200">
                <a:ea typeface="ＭＳ Ｐゴシック" charset="-128"/>
              </a:rPr>
              <a:t>FAREWHALE!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772400" cy="4549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closest land dwelling relative of whales?</a:t>
            </a:r>
            <a:endParaRPr lang="en-US" dirty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8F00D-88A6-C64F-A36F-00A5CBAF5D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FB7A2-82CF-954A-AFC4-4E2F05F7AC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  <a:t>Whale Phylogeny, 1994</a:t>
            </a:r>
            <a:br>
              <a:rPr lang="en-US" sz="3600" smtClean="0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</a:br>
            <a:r>
              <a:rPr lang="en-US" sz="3600" smtClean="0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  <a:t>Hans Thewissen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513"/>
            <a:ext cx="68580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6548A-CB89-AE4D-A953-759C259C80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halkboard" charset="0"/>
                <a:ea typeface="+mj-ea"/>
                <a:cs typeface="+mj-cs"/>
              </a:rPr>
              <a:t>Perissodactyls</a:t>
            </a:r>
            <a:br>
              <a:rPr lang="en-US" b="1" smtClean="0">
                <a:latin typeface="Chalkboard" charset="0"/>
                <a:ea typeface="+mj-ea"/>
                <a:cs typeface="+mj-cs"/>
              </a:rPr>
            </a:br>
            <a:r>
              <a:rPr lang="en-US" sz="3600" b="1" smtClean="0">
                <a:latin typeface="Chalkboard" charset="0"/>
                <a:ea typeface="+mj-ea"/>
                <a:cs typeface="+mj-cs"/>
              </a:rPr>
              <a:t>Odd-Toed Ungulates</a:t>
            </a:r>
            <a:endParaRPr lang="en-US" sz="6000" b="1" smtClean="0">
              <a:latin typeface="Chalkboard" charset="0"/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7432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5800" y="3657600"/>
            <a:ext cx="3276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r>
              <a:rPr lang="en-US" altLang="en-US" sz="3200" b="1">
                <a:solidFill>
                  <a:schemeClr val="tx2"/>
                </a:solidFill>
                <a:ea typeface="ＭＳ Ｐゴシック" charset="-128"/>
              </a:rPr>
              <a:t>Horses &amp; Zebras</a:t>
            </a:r>
            <a:endParaRPr lang="en-US" altLang="en-US" sz="3600" b="1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57800" y="3581400"/>
            <a:ext cx="30813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r>
              <a:rPr lang="en-US" altLang="en-US" sz="3200" b="1">
                <a:solidFill>
                  <a:schemeClr val="tx2"/>
                </a:solidFill>
                <a:ea typeface="ＭＳ Ｐゴシック" charset="-128"/>
              </a:rPr>
              <a:t>Rhinos &amp; Tapirs</a:t>
            </a:r>
            <a:endParaRPr lang="en-US" altLang="en-US" sz="3600" b="1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57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42133-0F1E-5440-B2D8-3D0341B853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halkboard" charset="0"/>
                <a:ea typeface="+mj-ea"/>
                <a:cs typeface="+mj-cs"/>
              </a:rPr>
              <a:t>Artiodactyls</a:t>
            </a:r>
            <a:br>
              <a:rPr lang="en-US" b="1" smtClean="0">
                <a:latin typeface="Chalkboard" charset="0"/>
                <a:ea typeface="+mj-ea"/>
                <a:cs typeface="+mj-cs"/>
              </a:rPr>
            </a:br>
            <a:r>
              <a:rPr lang="en-US" sz="3600" b="1" smtClean="0">
                <a:latin typeface="Chalkboard" charset="0"/>
                <a:ea typeface="+mj-ea"/>
                <a:cs typeface="+mj-cs"/>
              </a:rPr>
              <a:t>Even-Toed Ungulates</a:t>
            </a:r>
            <a:endParaRPr lang="en-US" sz="6000" b="1" smtClean="0">
              <a:latin typeface="Chalkboard" charset="0"/>
              <a:ea typeface="+mj-ea"/>
              <a:cs typeface="+mj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476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743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743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435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813CB-3B67-C94A-8047-9FFC1CA851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Chalkboard" charset="0"/>
                <a:ea typeface="+mj-ea"/>
                <a:cs typeface="+mj-cs"/>
              </a:rPr>
              <a:t>But WHICH Hooved animals?</a:t>
            </a:r>
            <a:endParaRPr lang="en-US" dirty="0" smtClean="0">
              <a:latin typeface="Chalkboard" charset="0"/>
              <a:ea typeface="+mj-ea"/>
              <a:cs typeface="+mj-cs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pPr algn="ctr"/>
            <a:r>
              <a:rPr lang="en-US" altLang="en-US" sz="5400">
                <a:solidFill>
                  <a:schemeClr val="tx2"/>
                </a:solidFill>
                <a:ea typeface="ＭＳ Ｐゴシック" charset="-128"/>
              </a:rPr>
              <a:t>Is there a way to demonstrate relatedness between hoofed animals and whales?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CF528-702F-E848-B902-D53FEB7BC0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620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ea typeface="ＭＳ Ｐゴシック" charset="-128"/>
              </a:rPr>
              <a:t>DNA Analysis</a:t>
            </a:r>
            <a:br>
              <a:rPr lang="en-US" altLang="en-US" sz="4000">
                <a:solidFill>
                  <a:schemeClr val="tx2"/>
                </a:solidFill>
                <a:ea typeface="ＭＳ Ｐゴシック" charset="-128"/>
              </a:rPr>
            </a:br>
            <a:r>
              <a:rPr lang="en-US" altLang="en-US" sz="3200">
                <a:solidFill>
                  <a:schemeClr val="tx2"/>
                </a:solidFill>
                <a:ea typeface="ＭＳ Ｐゴシック" charset="-128"/>
              </a:rPr>
              <a:t>Compare segments of beta</a:t>
            </a:r>
            <a:r>
              <a:rPr lang="en-US" altLang="en-US" sz="4000">
                <a:solidFill>
                  <a:schemeClr val="tx2"/>
                </a:solidFill>
                <a:ea typeface="ＭＳ Ｐゴシック" charset="-128"/>
              </a:rPr>
              <a:t>-</a:t>
            </a:r>
            <a:r>
              <a:rPr lang="en-US" altLang="en-US" sz="3200">
                <a:solidFill>
                  <a:schemeClr val="tx2"/>
                </a:solidFill>
                <a:ea typeface="ＭＳ Ｐゴシック" charset="-128"/>
              </a:rPr>
              <a:t>casein gene</a:t>
            </a:r>
            <a:endParaRPr lang="en-US" altLang="en-US" sz="4000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37891" name="Picture 4" descr="&#10;CowDNA.jpg                                                     0003AE84Macintosh HD                   BA57637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775"/>
            <a:ext cx="91455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Rt.WhaleDNA.jpg                                                0003AE84Macintosh HD                   BA57637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67000"/>
            <a:ext cx="91455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41313" y="3276600"/>
            <a:ext cx="115887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812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526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7338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8100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449888" y="3305175"/>
            <a:ext cx="115887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8674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8305800" y="3276600"/>
            <a:ext cx="115888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8748713" y="3267075"/>
            <a:ext cx="115887" cy="609600"/>
          </a:xfrm>
          <a:prstGeom prst="rect">
            <a:avLst/>
          </a:prstGeom>
          <a:gradFill rotWithShape="0">
            <a:gsLst>
              <a:gs pos="0">
                <a:srgbClr val="FFFFFF">
                  <a:alpha val="4999"/>
                </a:srgbClr>
              </a:gs>
              <a:gs pos="50000">
                <a:srgbClr val="FF00FF">
                  <a:alpha val="50000"/>
                </a:srgbClr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00513"/>
            <a:ext cx="6553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407CA-0960-F346-B499-F855AB0CD3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halkboard" charset="0"/>
                <a:ea typeface="+mj-ea"/>
                <a:cs typeface="+mj-cs"/>
              </a:rPr>
              <a:t>DNA Differences</a:t>
            </a:r>
            <a:endParaRPr lang="en-US" smtClean="0">
              <a:ea typeface="+mj-ea"/>
              <a:cs typeface="+mj-cs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915400" cy="51831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9B259-D300-9845-9A5F-ADA0D355F0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halkboard" charset="0"/>
                <a:ea typeface="MS PGothic" charset="-128"/>
              </a:rPr>
              <a:t>Whale</a:t>
            </a:r>
            <a:r>
              <a:rPr lang="ja-JP" altLang="en-US" sz="4000">
                <a:latin typeface="Arial" charset="0"/>
                <a:ea typeface="MS PGothic" charset="-128"/>
              </a:rPr>
              <a:t>’</a:t>
            </a:r>
            <a:r>
              <a:rPr lang="en-US" altLang="ja-JP" sz="4000">
                <a:latin typeface="Chalkboard" charset="0"/>
                <a:ea typeface="MS PGothic" charset="-128"/>
              </a:rPr>
              <a:t>s Closest Land Dwelling Cousin: Hippos</a:t>
            </a:r>
            <a:endParaRPr lang="en-US" altLang="en-US" sz="3200">
              <a:latin typeface="Chalkboard" charset="0"/>
              <a:ea typeface="MS PGothic" charset="-128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0013"/>
            <a:ext cx="71628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Macintosh PowerPoint</Application>
  <PresentationFormat>On-screen Show (4:3)</PresentationFormat>
  <Paragraphs>32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Chalkboard</vt:lpstr>
      <vt:lpstr>MS PGothic</vt:lpstr>
      <vt:lpstr>Arial</vt:lpstr>
      <vt:lpstr>Times</vt:lpstr>
      <vt:lpstr>ＭＳ Ｐゴシック</vt:lpstr>
      <vt:lpstr>Blank Presentation</vt:lpstr>
      <vt:lpstr>Ambulocetus</vt:lpstr>
      <vt:lpstr>What is the closest land dwelling relative of whales?</vt:lpstr>
      <vt:lpstr>Whale Phylogeny, 1994 Hans Thewissen</vt:lpstr>
      <vt:lpstr>Perissodactyls Odd-Toed Ungulates</vt:lpstr>
      <vt:lpstr>Artiodactyls Even-Toed Ungulates</vt:lpstr>
      <vt:lpstr>But WHICH Hooved animals?</vt:lpstr>
      <vt:lpstr>PowerPoint Presentation</vt:lpstr>
      <vt:lpstr>DNA Differences</vt:lpstr>
      <vt:lpstr>Whale’s Closest Land Dwelling Cousin: Hippos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Barge, Jacqueline C</dc:creator>
  <cp:lastModifiedBy>Barge, Jacqueline C</cp:lastModifiedBy>
  <cp:revision>2</cp:revision>
  <dcterms:created xsi:type="dcterms:W3CDTF">2017-06-21T04:23:38Z</dcterms:created>
  <dcterms:modified xsi:type="dcterms:W3CDTF">2017-06-21T04:26:03Z</dcterms:modified>
</cp:coreProperties>
</file>