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theme/theme2.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4.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112" d="100"/>
          <a:sy n="112" d="100"/>
        </p:scale>
        <p:origin x="-96" y="-2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slide" Target="slides/slide13.xml"/><Relationship Id="rId20" Type="http://schemas.openxmlformats.org/officeDocument/2006/relationships/theme" Target="theme/theme1.xml"/><Relationship Id="rId4" Type="http://schemas.openxmlformats.org/officeDocument/2006/relationships/slide" Target="slides/slide3.xml"/><Relationship Id="rId21" Type="http://schemas.openxmlformats.org/officeDocument/2006/relationships/tableStyles" Target="tableStyles.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notesMaster" Target="notesMasters/notesMaster1.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slide" Target="slides/slide14.xml"/><Relationship Id="rId12" Type="http://schemas.openxmlformats.org/officeDocument/2006/relationships/slide" Target="slides/slide11.xml"/><Relationship Id="rId17" Type="http://schemas.openxmlformats.org/officeDocument/2006/relationships/printerSettings" Target="printerSettings/printerSettings1.bin"/><Relationship Id="rId19" Type="http://schemas.openxmlformats.org/officeDocument/2006/relationships/viewProps" Target="viewProps.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FD732B-E72B-6046-A70A-74D9C84A1A0D}" type="datetimeFigureOut">
              <a:rPr lang="en-US" smtClean="0"/>
              <a:t>10/20/08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6E8924-8C0B-0945-B06A-C99C1F57869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Slide Image Placeholder 1"/>
          <p:cNvSpPr>
            <a:spLocks noGrp="1" noRot="1" noChangeAspect="1"/>
          </p:cNvSpPr>
          <p:nvPr>
            <p:ph type="sldImg"/>
          </p:nvPr>
        </p:nvSpPr>
        <p:spPr>
          <a:ln/>
        </p:spPr>
      </p:sp>
      <p:sp>
        <p:nvSpPr>
          <p:cNvPr id="50179" name="Notes Placeholder 2"/>
          <p:cNvSpPr>
            <a:spLocks noGrp="1"/>
          </p:cNvSpPr>
          <p:nvPr>
            <p:ph type="body" idx="1"/>
          </p:nvPr>
        </p:nvSpPr>
        <p:spPr>
          <a:noFill/>
          <a:ln/>
        </p:spPr>
        <p:txBody>
          <a:bodyPr/>
          <a:lstStyle/>
          <a:p>
            <a:endParaRPr lang="en-US">
              <a:latin typeface="Arial" pitchFamily="-65" charset="0"/>
              <a:ea typeface="ＭＳ Ｐゴシック" pitchFamily="-65" charset="-128"/>
              <a:cs typeface="ＭＳ Ｐゴシック" pitchFamily="-65" charset="-128"/>
            </a:endParaRPr>
          </a:p>
        </p:txBody>
      </p:sp>
      <p:sp>
        <p:nvSpPr>
          <p:cNvPr id="50180" name="Slide Number Placeholder 3"/>
          <p:cNvSpPr>
            <a:spLocks noGrp="1"/>
          </p:cNvSpPr>
          <p:nvPr>
            <p:ph type="sldNum" sz="quarter" idx="5"/>
          </p:nvPr>
        </p:nvSpPr>
        <p:spPr>
          <a:noFill/>
        </p:spPr>
        <p:txBody>
          <a:bodyPr/>
          <a:lstStyle/>
          <a:p>
            <a:fld id="{3DD2F541-D2B9-4542-A88F-519B8DCB3BEC}" type="slidenum">
              <a:rPr lang="en-US" smtClean="0">
                <a:latin typeface="Arial" pitchFamily="-65" charset="0"/>
              </a:rPr>
              <a:pPr/>
              <a:t>2</a:t>
            </a:fld>
            <a:endParaRPr lang="en-US" smtClean="0">
              <a:latin typeface="Arial" pitchFamily="-65"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73BC16AA-E349-764F-93F9-42DD3873F27B}" type="slidenum">
              <a:rPr lang="en-US">
                <a:latin typeface="Arial" pitchFamily="-65" charset="0"/>
              </a:rPr>
              <a:pPr/>
              <a:t>11</a:t>
            </a:fld>
            <a:endParaRPr lang="en-US">
              <a:latin typeface="Arial" pitchFamily="-65" charset="0"/>
            </a:endParaRPr>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lnSpc>
                <a:spcPct val="90000"/>
              </a:lnSpc>
            </a:pPr>
            <a:r>
              <a:rPr lang="en-US">
                <a:latin typeface="Arial" pitchFamily="-65" charset="0"/>
                <a:ea typeface="ＭＳ Ｐゴシック" pitchFamily="-65" charset="-128"/>
                <a:cs typeface="ＭＳ Ｐゴシック" pitchFamily="-65" charset="-128"/>
              </a:rPr>
              <a:t>Body membranes are thin sheets of tissue that cover the body, line body cavities, and cover organs within the cavities in hollow organs. They can be categorized into epithelial and connective tissue membrane. </a:t>
            </a:r>
            <a:r>
              <a:rPr lang="en-US" b="1">
                <a:latin typeface="Arial" pitchFamily="-65" charset="0"/>
                <a:ea typeface="ＭＳ Ｐゴシック" pitchFamily="-65" charset="-128"/>
                <a:cs typeface="ＭＳ Ｐゴシック" pitchFamily="-65" charset="-128"/>
              </a:rPr>
              <a:t>Epithelial Membranes </a:t>
            </a:r>
          </a:p>
          <a:p>
            <a:pPr eaLnBrk="1" hangingPunct="1">
              <a:lnSpc>
                <a:spcPct val="90000"/>
              </a:lnSpc>
            </a:pPr>
            <a:r>
              <a:rPr lang="en-US">
                <a:latin typeface="Arial" pitchFamily="-65" charset="0"/>
                <a:ea typeface="ＭＳ Ｐゴシック" pitchFamily="-65" charset="-128"/>
                <a:cs typeface="ＭＳ Ｐゴシック" pitchFamily="-65" charset="-128"/>
              </a:rPr>
              <a:t>Epithelial membranes consist of epithelial tissue and the connective tissue to which it is attached. The two main types of epithelial membranes are the mucous membranes and serous membranes </a:t>
            </a:r>
            <a:br>
              <a:rPr lang="en-US">
                <a:latin typeface="Arial" pitchFamily="-65" charset="0"/>
                <a:ea typeface="ＭＳ Ｐゴシック" pitchFamily="-65" charset="-128"/>
                <a:cs typeface="ＭＳ Ｐゴシック" pitchFamily="-65" charset="-128"/>
              </a:rPr>
            </a:br>
            <a:endParaRPr lang="en-US" b="1">
              <a:latin typeface="Arial" pitchFamily="-65" charset="0"/>
              <a:ea typeface="ＭＳ Ｐゴシック" pitchFamily="-65" charset="-128"/>
              <a:cs typeface="ＭＳ Ｐゴシック" pitchFamily="-65" charset="-128"/>
            </a:endParaRPr>
          </a:p>
          <a:p>
            <a:pPr eaLnBrk="1" hangingPunct="1">
              <a:lnSpc>
                <a:spcPct val="90000"/>
              </a:lnSpc>
            </a:pPr>
            <a:r>
              <a:rPr lang="en-US" b="1">
                <a:latin typeface="Arial" pitchFamily="-65" charset="0"/>
                <a:ea typeface="ＭＳ Ｐゴシック" pitchFamily="-65" charset="-128"/>
                <a:cs typeface="ＭＳ Ｐゴシック" pitchFamily="-65" charset="-128"/>
              </a:rPr>
              <a:t>Mucous Membranes</a:t>
            </a:r>
            <a:r>
              <a:rPr lang="en-US">
                <a:latin typeface="Arial" pitchFamily="-65" charset="0"/>
                <a:ea typeface="ＭＳ Ｐゴシック" pitchFamily="-65" charset="-128"/>
                <a:cs typeface="ＭＳ Ｐゴシック" pitchFamily="-65" charset="-128"/>
              </a:rPr>
              <a:t/>
            </a:r>
            <a:br>
              <a:rPr lang="en-US">
                <a:latin typeface="Arial" pitchFamily="-65" charset="0"/>
                <a:ea typeface="ＭＳ Ｐゴシック" pitchFamily="-65" charset="-128"/>
                <a:cs typeface="ＭＳ Ｐゴシック" pitchFamily="-65" charset="-128"/>
              </a:rPr>
            </a:br>
            <a:r>
              <a:rPr lang="en-US">
                <a:latin typeface="Arial" pitchFamily="-65" charset="0"/>
                <a:ea typeface="ＭＳ Ｐゴシック" pitchFamily="-65" charset="-128"/>
                <a:cs typeface="ＭＳ Ｐゴシック" pitchFamily="-65" charset="-128"/>
              </a:rPr>
              <a:t>Mucous membranes are epithelial membranes that consist of epithelial tissue that is attached to an underlying loose connective tissue. These membranes, sometimes called </a:t>
            </a:r>
            <a:r>
              <a:rPr lang="en-US">
                <a:latin typeface="Arial" pitchFamily="-65" charset="0"/>
                <a:ea typeface="ＭＳ Ｐゴシック" pitchFamily="-65" charset="-128"/>
                <a:cs typeface="ＭＳ Ｐゴシック" pitchFamily="-65" charset="-128"/>
                <a:hlinkClick r:id=""/>
              </a:rPr>
              <a:t>mucosae</a:t>
            </a:r>
            <a:r>
              <a:rPr lang="en-US">
                <a:latin typeface="Arial" pitchFamily="-65" charset="0"/>
                <a:ea typeface="ＭＳ Ｐゴシック" pitchFamily="-65" charset="-128"/>
                <a:cs typeface="ＭＳ Ｐゴシック" pitchFamily="-65" charset="-128"/>
              </a:rPr>
              <a:t>, line the body cavities that open to the outside. The entire digestive tract is lined with mucous membranes. Other examples include the respiratory, excretory, and reproductive tracts. </a:t>
            </a:r>
            <a:endParaRPr lang="en-US" b="1">
              <a:latin typeface="Arial" pitchFamily="-65" charset="0"/>
              <a:ea typeface="ＭＳ Ｐゴシック" pitchFamily="-65" charset="-128"/>
              <a:cs typeface="ＭＳ Ｐゴシック" pitchFamily="-65" charset="-128"/>
            </a:endParaRPr>
          </a:p>
          <a:p>
            <a:pPr eaLnBrk="1" hangingPunct="1">
              <a:lnSpc>
                <a:spcPct val="90000"/>
              </a:lnSpc>
            </a:pPr>
            <a:r>
              <a:rPr lang="en-US" b="1">
                <a:latin typeface="Arial" pitchFamily="-65" charset="0"/>
                <a:ea typeface="ＭＳ Ｐゴシック" pitchFamily="-65" charset="-128"/>
                <a:cs typeface="ＭＳ Ｐゴシック" pitchFamily="-65" charset="-128"/>
              </a:rPr>
              <a:t>Serous Membranes </a:t>
            </a:r>
            <a:r>
              <a:rPr lang="en-US">
                <a:latin typeface="Arial" pitchFamily="-65" charset="0"/>
                <a:ea typeface="ＭＳ Ｐゴシック" pitchFamily="-65" charset="-128"/>
                <a:cs typeface="ＭＳ Ｐゴシック" pitchFamily="-65" charset="-128"/>
              </a:rPr>
              <a:t/>
            </a:r>
            <a:br>
              <a:rPr lang="en-US">
                <a:latin typeface="Arial" pitchFamily="-65" charset="0"/>
                <a:ea typeface="ＭＳ Ｐゴシック" pitchFamily="-65" charset="-128"/>
                <a:cs typeface="ＭＳ Ｐゴシック" pitchFamily="-65" charset="-128"/>
              </a:rPr>
            </a:br>
            <a:r>
              <a:rPr lang="en-US">
                <a:latin typeface="Arial" pitchFamily="-65" charset="0"/>
                <a:ea typeface="ＭＳ Ｐゴシック" pitchFamily="-65" charset="-128"/>
                <a:cs typeface="ＭＳ Ｐゴシック" pitchFamily="-65" charset="-128"/>
              </a:rPr>
              <a:t>Serous membranes line body cavities that do not open directly to the outside, and they cover the organs located in those cavities. Serous membranes are covered by a thin layer of serous fluid that is secreted by the epithelium. Serous fluid lubricates the membrane and reduces friction and abrasion when organs in the thoracic or abdominopelvic cavity move against each other or the cavity wall. Serous membranes have special names given according to their location. For example, the serous membrane that lines the thoracic cavity and covers the lungs is called </a:t>
            </a:r>
            <a:r>
              <a:rPr lang="en-US">
                <a:latin typeface="Arial" pitchFamily="-65" charset="0"/>
                <a:ea typeface="ＭＳ Ｐゴシック" pitchFamily="-65" charset="-128"/>
                <a:cs typeface="ＭＳ Ｐゴシック" pitchFamily="-65" charset="-128"/>
                <a:hlinkClick r:id=""/>
              </a:rPr>
              <a:t>pleura</a:t>
            </a:r>
            <a:r>
              <a:rPr lang="en-US">
                <a:latin typeface="Arial" pitchFamily="-65" charset="0"/>
                <a:ea typeface="ＭＳ Ｐゴシック" pitchFamily="-65" charset="-128"/>
                <a:cs typeface="ＭＳ Ｐゴシック" pitchFamily="-65" charset="-128"/>
              </a:rPr>
              <a:t>. </a:t>
            </a:r>
            <a:endParaRPr lang="en-US" b="1">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476A2371-DB90-E847-8EFD-B53D66B0BBD3}" type="slidenum">
              <a:rPr lang="en-US">
                <a:latin typeface="Arial" pitchFamily="-65" charset="0"/>
              </a:rPr>
              <a:pPr/>
              <a:t>12</a:t>
            </a:fld>
            <a:endParaRPr lang="en-US">
              <a:latin typeface="Arial" pitchFamily="-65" charset="0"/>
            </a:endParaRPr>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lnSpc>
                <a:spcPct val="90000"/>
              </a:lnSpc>
            </a:pPr>
            <a:r>
              <a:rPr lang="en-US" sz="1000" b="1">
                <a:latin typeface="Arial" pitchFamily="-65" charset="0"/>
                <a:ea typeface="ＭＳ Ｐゴシック" pitchFamily="-65" charset="-128"/>
                <a:cs typeface="ＭＳ Ｐゴシック" pitchFamily="-65" charset="-128"/>
              </a:rPr>
              <a:t>Connective Tissue Membranes </a:t>
            </a:r>
          </a:p>
          <a:p>
            <a:pPr eaLnBrk="1" hangingPunct="1">
              <a:lnSpc>
                <a:spcPct val="90000"/>
              </a:lnSpc>
            </a:pPr>
            <a:r>
              <a:rPr lang="en-US" sz="1000">
                <a:latin typeface="Arial" pitchFamily="-65" charset="0"/>
                <a:ea typeface="ＭＳ Ｐゴシック" pitchFamily="-65" charset="-128"/>
                <a:cs typeface="ＭＳ Ｐゴシック" pitchFamily="-65" charset="-128"/>
              </a:rPr>
              <a:t>Connective tissue membranes contain only connective tissue. Synovial membranes and meninges belong to this category. </a:t>
            </a:r>
            <a:endParaRPr lang="en-US" sz="1000" b="1">
              <a:latin typeface="Arial" pitchFamily="-65" charset="0"/>
              <a:ea typeface="ＭＳ Ｐゴシック" pitchFamily="-65" charset="-128"/>
              <a:cs typeface="ＭＳ Ｐゴシック" pitchFamily="-65" charset="-128"/>
            </a:endParaRPr>
          </a:p>
          <a:p>
            <a:pPr eaLnBrk="1" hangingPunct="1">
              <a:lnSpc>
                <a:spcPct val="90000"/>
              </a:lnSpc>
            </a:pPr>
            <a:r>
              <a:rPr lang="en-US" sz="1000" b="1">
                <a:latin typeface="Arial" pitchFamily="-65" charset="0"/>
                <a:ea typeface="ＭＳ Ｐゴシック" pitchFamily="-65" charset="-128"/>
                <a:cs typeface="ＭＳ Ｐゴシック" pitchFamily="-65" charset="-128"/>
              </a:rPr>
              <a:t>Synovial Membranes</a:t>
            </a:r>
            <a:r>
              <a:rPr lang="en-US" sz="1000">
                <a:latin typeface="Arial" pitchFamily="-65" charset="0"/>
                <a:ea typeface="ＭＳ Ｐゴシック" pitchFamily="-65" charset="-128"/>
                <a:cs typeface="ＭＳ Ｐゴシック" pitchFamily="-65" charset="-128"/>
              </a:rPr>
              <a:t> </a:t>
            </a:r>
            <a:br>
              <a:rPr lang="en-US" sz="1000">
                <a:latin typeface="Arial" pitchFamily="-65" charset="0"/>
                <a:ea typeface="ＭＳ Ｐゴシック" pitchFamily="-65" charset="-128"/>
                <a:cs typeface="ＭＳ Ｐゴシック" pitchFamily="-65" charset="-128"/>
              </a:rPr>
            </a:br>
            <a:r>
              <a:rPr lang="en-US" sz="1000">
                <a:latin typeface="Arial" pitchFamily="-65" charset="0"/>
                <a:ea typeface="ＭＳ Ｐゴシック" pitchFamily="-65" charset="-128"/>
                <a:cs typeface="ＭＳ Ｐゴシック" pitchFamily="-65" charset="-128"/>
              </a:rPr>
              <a:t>Synovial membranes are connective tissue membranes that line the cavities of the freely movable joints such as the shoulder, elbow, and knee. Like serous membranes, they line cavities that do not open to the outside. Unlike serous membranes, they do not have a layer of epithelium. Synovial membranes secrete synovial fluid into the joint cavity, and this lubricates the cartilage on the ends of the bones so that they can move freely and without friction. </a:t>
            </a:r>
          </a:p>
          <a:p>
            <a:pPr eaLnBrk="1" hangingPunct="1">
              <a:lnSpc>
                <a:spcPct val="90000"/>
              </a:lnSpc>
            </a:pPr>
            <a:r>
              <a:rPr lang="en-US" sz="1000">
                <a:latin typeface="Arial" pitchFamily="-65" charset="0"/>
                <a:ea typeface="ＭＳ Ｐゴシック" pitchFamily="-65" charset="-128"/>
                <a:cs typeface="ＭＳ Ｐゴシック" pitchFamily="-65" charset="-128"/>
              </a:rPr>
              <a:t>Osteoarthritis, the most common form of arthritis, involves the wearing away of the cartilage that caps the bones in your joints. With rheumatoid arthritis, the synovial membrane that protects and lubricates joints becomes inflamed, causing pain and swelling. Joint erosion may follow. </a:t>
            </a:r>
            <a:endParaRPr lang="en-US" sz="1000" b="1">
              <a:latin typeface="Arial" pitchFamily="-65" charset="0"/>
              <a:ea typeface="ＭＳ Ｐゴシック" pitchFamily="-65" charset="-128"/>
              <a:cs typeface="ＭＳ Ｐゴシック" pitchFamily="-65" charset="-128"/>
            </a:endParaRPr>
          </a:p>
          <a:p>
            <a:pPr eaLnBrk="1" hangingPunct="1">
              <a:lnSpc>
                <a:spcPct val="90000"/>
              </a:lnSpc>
            </a:pPr>
            <a:r>
              <a:rPr lang="en-US" sz="1000" b="1">
                <a:latin typeface="Arial" pitchFamily="-65" charset="0"/>
                <a:ea typeface="ＭＳ Ｐゴシック" pitchFamily="-65" charset="-128"/>
                <a:cs typeface="ＭＳ Ｐゴシック" pitchFamily="-65" charset="-128"/>
              </a:rPr>
              <a:t>Meninges  -  me nin gees </a:t>
            </a:r>
            <a:r>
              <a:rPr lang="en-US" sz="1000">
                <a:latin typeface="Arial" pitchFamily="-65" charset="0"/>
                <a:ea typeface="ＭＳ Ｐゴシック" pitchFamily="-65" charset="-128"/>
                <a:cs typeface="ＭＳ Ｐゴシック" pitchFamily="-65" charset="-128"/>
              </a:rPr>
              <a:t/>
            </a:r>
            <a:br>
              <a:rPr lang="en-US" sz="1000">
                <a:latin typeface="Arial" pitchFamily="-65" charset="0"/>
                <a:ea typeface="ＭＳ Ｐゴシック" pitchFamily="-65" charset="-128"/>
                <a:cs typeface="ＭＳ Ｐゴシック" pitchFamily="-65" charset="-128"/>
              </a:rPr>
            </a:br>
            <a:r>
              <a:rPr lang="en-US" sz="1000">
                <a:latin typeface="Arial" pitchFamily="-65" charset="0"/>
                <a:ea typeface="ＭＳ Ｐゴシック" pitchFamily="-65" charset="-128"/>
                <a:cs typeface="ＭＳ Ｐゴシック" pitchFamily="-65" charset="-128"/>
              </a:rPr>
              <a:t>The connective tissue covering on the brain and spinal cord, within the dorsal cavity, are called meninges. They provide protection for these vital structures. </a:t>
            </a:r>
          </a:p>
          <a:p>
            <a:pPr eaLnBrk="1" hangingPunct="1">
              <a:lnSpc>
                <a:spcPct val="90000"/>
              </a:lnSpc>
            </a:pPr>
            <a:endParaRPr lang="en-US" sz="1000">
              <a:latin typeface="Arial" pitchFamily="-65" charset="0"/>
              <a:ea typeface="ＭＳ Ｐゴシック" pitchFamily="-65" charset="-128"/>
              <a:cs typeface="ＭＳ Ｐゴシック" pitchFamily="-65" charset="-128"/>
            </a:endParaRPr>
          </a:p>
          <a:p>
            <a:pPr eaLnBrk="1" hangingPunct="1">
              <a:lnSpc>
                <a:spcPct val="90000"/>
              </a:lnSpc>
            </a:pPr>
            <a:r>
              <a:rPr lang="en-US" sz="1000">
                <a:latin typeface="Arial" pitchFamily="-65" charset="0"/>
                <a:ea typeface="ＭＳ Ｐゴシック" pitchFamily="-65" charset="-128"/>
                <a:cs typeface="ＭＳ Ｐゴシック" pitchFamily="-65" charset="-128"/>
              </a:rPr>
              <a:t>Meningitis is an inflammation of the meninges which surround the spinal cord and brain. Bacterial meningitis is rare but extremely dangerous because it progresses very rapidly. The disease can become</a:t>
            </a:r>
            <a:br>
              <a:rPr lang="en-US" sz="1000">
                <a:latin typeface="Arial" pitchFamily="-65" charset="0"/>
                <a:ea typeface="ＭＳ Ｐゴシック" pitchFamily="-65" charset="-128"/>
                <a:cs typeface="ＭＳ Ｐゴシック" pitchFamily="-65" charset="-128"/>
              </a:rPr>
            </a:br>
            <a:r>
              <a:rPr lang="en-US" sz="1000">
                <a:latin typeface="Arial" pitchFamily="-65" charset="0"/>
                <a:ea typeface="ＭＳ Ｐゴシック" pitchFamily="-65" charset="-128"/>
                <a:cs typeface="ＭＳ Ｐゴシック" pitchFamily="-65" charset="-128"/>
              </a:rPr>
              <a:t>life-threatening within hours after the first symptoms appear. Even with antibiotic treatment, 10 to 14% of patients die, and an equal number are left with permanent neurologic damage such as hearing loss, paralysis, and mental retardation. </a:t>
            </a:r>
          </a:p>
          <a:p>
            <a:pPr eaLnBrk="1" hangingPunct="1">
              <a:lnSpc>
                <a:spcPct val="90000"/>
              </a:lnSpc>
            </a:pPr>
            <a:r>
              <a:rPr lang="en-US" sz="1000" i="1">
                <a:latin typeface="Arial" pitchFamily="-65" charset="0"/>
                <a:ea typeface="ＭＳ Ｐゴシック" pitchFamily="-65" charset="-128"/>
                <a:cs typeface="ＭＳ Ｐゴシック" pitchFamily="-65" charset="-128"/>
              </a:rPr>
              <a:t>meningitidis</a:t>
            </a:r>
            <a:r>
              <a:rPr lang="en-US" sz="1000">
                <a:latin typeface="Arial" pitchFamily="-65" charset="0"/>
                <a:ea typeface="ＭＳ Ｐゴシック" pitchFamily="-65" charset="-128"/>
                <a:cs typeface="ＭＳ Ｐゴシック" pitchFamily="-65" charset="-128"/>
              </a:rPr>
              <a:t> also causes bacteremia, a disease in which bacteria multiply uncontrollably in the bloodstream. Bacteremia can lead to septic shock,</a:t>
            </a:r>
            <a:br>
              <a:rPr lang="en-US" sz="1000">
                <a:latin typeface="Arial" pitchFamily="-65" charset="0"/>
                <a:ea typeface="ＭＳ Ｐゴシック" pitchFamily="-65" charset="-128"/>
                <a:cs typeface="ＭＳ Ｐゴシック" pitchFamily="-65" charset="-128"/>
              </a:rPr>
            </a:br>
            <a:r>
              <a:rPr lang="en-US" sz="1000">
                <a:latin typeface="Arial" pitchFamily="-65" charset="0"/>
                <a:ea typeface="ＭＳ Ｐゴシック" pitchFamily="-65" charset="-128"/>
                <a:cs typeface="ＭＳ Ｐゴシック" pitchFamily="-65" charset="-128"/>
              </a:rPr>
              <a:t>organ failure, loss of limbs, and death.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Slide Image Placeholder 1"/>
          <p:cNvSpPr>
            <a:spLocks noGrp="1" noRot="1" noChangeAspect="1"/>
          </p:cNvSpPr>
          <p:nvPr>
            <p:ph type="sldImg"/>
          </p:nvPr>
        </p:nvSpPr>
        <p:spPr>
          <a:ln/>
        </p:spPr>
      </p:sp>
      <p:sp>
        <p:nvSpPr>
          <p:cNvPr id="72707" name="Notes Placeholder 2"/>
          <p:cNvSpPr>
            <a:spLocks noGrp="1"/>
          </p:cNvSpPr>
          <p:nvPr>
            <p:ph type="body" idx="1"/>
          </p:nvPr>
        </p:nvSpPr>
        <p:spPr>
          <a:noFill/>
          <a:ln/>
        </p:spPr>
        <p:txBody>
          <a:bodyPr/>
          <a:lstStyle/>
          <a:p>
            <a:endParaRPr lang="en-US">
              <a:latin typeface="Arial" pitchFamily="-65" charset="0"/>
              <a:ea typeface="ＭＳ Ｐゴシック" pitchFamily="-65" charset="-128"/>
              <a:cs typeface="ＭＳ Ｐゴシック" pitchFamily="-65" charset="-128"/>
            </a:endParaRPr>
          </a:p>
        </p:txBody>
      </p:sp>
      <p:sp>
        <p:nvSpPr>
          <p:cNvPr id="72708" name="Slide Number Placeholder 3"/>
          <p:cNvSpPr>
            <a:spLocks noGrp="1"/>
          </p:cNvSpPr>
          <p:nvPr>
            <p:ph type="sldNum" sz="quarter" idx="5"/>
          </p:nvPr>
        </p:nvSpPr>
        <p:spPr>
          <a:noFill/>
        </p:spPr>
        <p:txBody>
          <a:bodyPr/>
          <a:lstStyle/>
          <a:p>
            <a:fld id="{6ABAB485-3316-1045-A933-5251B639DC44}" type="slidenum">
              <a:rPr lang="en-US" smtClean="0">
                <a:latin typeface="Arial" pitchFamily="-65" charset="0"/>
              </a:rPr>
              <a:pPr/>
              <a:t>13</a:t>
            </a:fld>
            <a:endParaRPr lang="en-US" smtClean="0">
              <a:latin typeface="Arial" pitchFamily="-65"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Slide Image Placeholder 1"/>
          <p:cNvSpPr>
            <a:spLocks noGrp="1" noRot="1" noChangeAspect="1"/>
          </p:cNvSpPr>
          <p:nvPr>
            <p:ph type="sldImg"/>
          </p:nvPr>
        </p:nvSpPr>
        <p:spPr>
          <a:ln/>
        </p:spPr>
      </p:sp>
      <p:sp>
        <p:nvSpPr>
          <p:cNvPr id="74755" name="Notes Placeholder 2"/>
          <p:cNvSpPr>
            <a:spLocks noGrp="1"/>
          </p:cNvSpPr>
          <p:nvPr>
            <p:ph type="body" idx="1"/>
          </p:nvPr>
        </p:nvSpPr>
        <p:spPr>
          <a:noFill/>
          <a:ln/>
        </p:spPr>
        <p:txBody>
          <a:bodyPr/>
          <a:lstStyle/>
          <a:p>
            <a:endParaRPr lang="en-US">
              <a:latin typeface="Arial" pitchFamily="-65" charset="0"/>
              <a:ea typeface="ＭＳ Ｐゴシック" pitchFamily="-65" charset="-128"/>
              <a:cs typeface="ＭＳ Ｐゴシック" pitchFamily="-65" charset="-128"/>
            </a:endParaRPr>
          </a:p>
        </p:txBody>
      </p:sp>
      <p:sp>
        <p:nvSpPr>
          <p:cNvPr id="74756" name="Slide Number Placeholder 3"/>
          <p:cNvSpPr>
            <a:spLocks noGrp="1"/>
          </p:cNvSpPr>
          <p:nvPr>
            <p:ph type="sldNum" sz="quarter" idx="5"/>
          </p:nvPr>
        </p:nvSpPr>
        <p:spPr>
          <a:noFill/>
        </p:spPr>
        <p:txBody>
          <a:bodyPr/>
          <a:lstStyle/>
          <a:p>
            <a:fld id="{5273D5CB-D631-DA4B-B64D-AFD99E9EF277}" type="slidenum">
              <a:rPr lang="en-US" smtClean="0">
                <a:latin typeface="Arial" pitchFamily="-65" charset="0"/>
              </a:rPr>
              <a:pPr/>
              <a:t>14</a:t>
            </a:fld>
            <a:endParaRPr lang="en-US" smtClean="0">
              <a:latin typeface="Arial" pitchFamily="-65"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4E396FD-4006-3940-BD30-746579552195}" type="slidenum">
              <a:rPr lang="en-US">
                <a:latin typeface="Arial" pitchFamily="-65" charset="0"/>
              </a:rPr>
              <a:pPr/>
              <a:t>3</a:t>
            </a:fld>
            <a:endParaRPr lang="en-US">
              <a:latin typeface="Arial" pitchFamily="-65" charset="0"/>
            </a:endParaRPr>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a:latin typeface="Arial" pitchFamily="-65" charset="0"/>
                <a:ea typeface="ＭＳ Ｐゴシック" pitchFamily="-65" charset="-128"/>
                <a:cs typeface="ＭＳ Ｐゴシック" pitchFamily="-65" charset="-128"/>
              </a:rPr>
              <a:t>Different gene expression causes different tissues.</a:t>
            </a:r>
          </a:p>
          <a:p>
            <a:pPr eaLnBrk="1" hangingPunct="1"/>
            <a:endParaRPr lang="en-US">
              <a:latin typeface="Arial" pitchFamily="-65" charset="0"/>
              <a:ea typeface="ＭＳ Ｐゴシック" pitchFamily="-65" charset="-128"/>
              <a:cs typeface="ＭＳ Ｐゴシック" pitchFamily="-65" charset="-128"/>
            </a:endParaRPr>
          </a:p>
          <a:p>
            <a:pPr eaLnBrk="1" hangingPunct="1"/>
            <a:r>
              <a:rPr lang="en-US">
                <a:latin typeface="Arial" pitchFamily="-65" charset="0"/>
                <a:ea typeface="ＭＳ Ｐゴシック" pitchFamily="-65" charset="-128"/>
                <a:cs typeface="ＭＳ Ｐゴシック" pitchFamily="-65" charset="-128"/>
              </a:rPr>
              <a:t>Growth factors, a type of hormone, influence cell and tissue function. They regulate biochemical activity and rate of proliferation.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CB24741-6C8C-BB46-9E80-5B4CA73F556E}" type="slidenum">
              <a:rPr lang="en-US">
                <a:latin typeface="Arial" pitchFamily="-65" charset="0"/>
              </a:rPr>
              <a:pPr/>
              <a:t>4</a:t>
            </a:fld>
            <a:endParaRPr lang="en-US">
              <a:latin typeface="Arial" pitchFamily="-65" charset="0"/>
            </a:endParaRPr>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a:latin typeface="Arial" pitchFamily="-65" charset="0"/>
                <a:ea typeface="ＭＳ Ｐゴシック" pitchFamily="-65" charset="-128"/>
                <a:cs typeface="ＭＳ Ｐゴシック" pitchFamily="-65" charset="-128"/>
              </a:rPr>
              <a:t>The cells in epithelial tissue are tightly packed together with very little intercellular matrix. Because the tissues form coverings and linings, the cells have one free surface that is not in contact with other cells. Opposite the free surface, the cells are attached to underlying connective tissue by a non-cellular basement membrane. This membrane is a mixture of </a:t>
            </a:r>
            <a:r>
              <a:rPr lang="en-US">
                <a:latin typeface="Arial" pitchFamily="-65" charset="0"/>
                <a:ea typeface="ＭＳ Ｐゴシック" pitchFamily="-65" charset="-128"/>
                <a:cs typeface="ＭＳ Ｐゴシック" pitchFamily="-65" charset="-128"/>
                <a:hlinkClick r:id=""/>
              </a:rPr>
              <a:t>carbohydrates</a:t>
            </a:r>
            <a:r>
              <a:rPr lang="en-US">
                <a:latin typeface="Arial" pitchFamily="-65" charset="0"/>
                <a:ea typeface="ＭＳ Ｐゴシック" pitchFamily="-65" charset="-128"/>
                <a:cs typeface="ＭＳ Ｐゴシック" pitchFamily="-65" charset="-128"/>
              </a:rPr>
              <a:t> and proteins secreted by the epithelial and connective tissue cells.</a:t>
            </a:r>
          </a:p>
          <a:p>
            <a:pPr eaLnBrk="1" hangingPunct="1"/>
            <a:endParaRPr lang="en-US">
              <a:latin typeface="Arial" pitchFamily="-65" charset="0"/>
              <a:ea typeface="ＭＳ Ｐゴシック" pitchFamily="-65" charset="-128"/>
              <a:cs typeface="ＭＳ Ｐゴシック" pitchFamily="-65" charset="-128"/>
            </a:endParaRPr>
          </a:p>
          <a:p>
            <a:pPr eaLnBrk="1" hangingPunct="1"/>
            <a:r>
              <a:rPr lang="en-US">
                <a:latin typeface="Arial" pitchFamily="-65" charset="0"/>
                <a:ea typeface="ＭＳ Ｐゴシック" pitchFamily="-65" charset="-128"/>
                <a:cs typeface="ＭＳ Ｐゴシック" pitchFamily="-65" charset="-128"/>
              </a:rPr>
              <a:t>Epithelial cells may be squamous, cuboidal, or columnar in shape and may be arranged in single or multiple layers. </a:t>
            </a:r>
            <a:br>
              <a:rPr lang="en-US">
                <a:latin typeface="Arial" pitchFamily="-65" charset="0"/>
                <a:ea typeface="ＭＳ Ｐゴシック" pitchFamily="-65" charset="-128"/>
                <a:cs typeface="ＭＳ Ｐゴシック" pitchFamily="-65" charset="-128"/>
              </a:rPr>
            </a:br>
            <a:endParaRPr lang="en-US">
              <a:latin typeface="Arial" pitchFamily="-65" charset="0"/>
              <a:ea typeface="ＭＳ Ｐゴシック" pitchFamily="-65" charset="-128"/>
              <a:cs typeface="ＭＳ Ｐゴシック" pitchFamily="-65" charset="-128"/>
            </a:endParaRPr>
          </a:p>
          <a:p>
            <a:pPr eaLnBrk="1" hangingPunct="1"/>
            <a:r>
              <a:rPr lang="en-US">
                <a:latin typeface="Arial" pitchFamily="-65" charset="0"/>
                <a:ea typeface="ＭＳ Ｐゴシック" pitchFamily="-65" charset="-128"/>
                <a:cs typeface="ＭＳ Ｐゴシック" pitchFamily="-65" charset="-128"/>
              </a:rPr>
              <a:t>Simple cuboidal epithelium is found in glandular tissue and in the kidney tubules. Simple columnar epithelium lines the stomach and intestines. Pseudostratified columnar epithelium lines portions of the respiratory tract and some of the tubes of the male reproductive tract. Transitional epithelium can be distended or stretched. Glandular epithelium is specialized to produce and secrete substances.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8D60422F-7796-9943-BB14-CCB8BFFD6564}" type="slidenum">
              <a:rPr lang="en-US">
                <a:latin typeface="Arial" pitchFamily="-65" charset="0"/>
              </a:rPr>
              <a:pPr/>
              <a:t>5</a:t>
            </a:fld>
            <a:endParaRPr lang="en-US">
              <a:latin typeface="Arial" pitchFamily="-65" charset="0"/>
            </a:endParaRPr>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a:latin typeface="Arial" pitchFamily="-65" charset="0"/>
                <a:ea typeface="ＭＳ Ｐゴシック" pitchFamily="-65" charset="-128"/>
                <a:cs typeface="ＭＳ Ｐゴシック" pitchFamily="-65" charset="-128"/>
              </a:rPr>
              <a:t>http://www.okc.cc.ok.us/deanderson/dennis-tutorial/histology.html#anchor1038249</a:t>
            </a:r>
          </a:p>
          <a:p>
            <a:pPr eaLnBrk="1" hangingPunct="1"/>
            <a:endParaRPr lang="en-US">
              <a:latin typeface="Arial" pitchFamily="-65" charset="0"/>
              <a:ea typeface="ＭＳ Ｐゴシック" pitchFamily="-65" charset="-128"/>
              <a:cs typeface="ＭＳ Ｐゴシック" pitchFamily="-65" charset="-128"/>
            </a:endParaRPr>
          </a:p>
          <a:p>
            <a:pPr eaLnBrk="1" hangingPunct="1"/>
            <a:r>
              <a:rPr lang="en-US">
                <a:latin typeface="Arial" pitchFamily="-65" charset="0"/>
                <a:ea typeface="ＭＳ Ｐゴシック" pitchFamily="-65" charset="-128"/>
                <a:cs typeface="ＭＳ Ｐゴシック" pitchFamily="-65" charset="-128"/>
              </a:rPr>
              <a:t>Made of sheets of cells that cover body surfaces and form many organs. Cells are very closely packed together.Found in the outer layer of the skin lining body cavities, lining of digestive and respiratory system, lining inside of blood vessels and the heart.Functions to</a:t>
            </a:r>
            <a:r>
              <a:rPr lang="en-US" u="sng">
                <a:latin typeface="Arial" pitchFamily="-65" charset="0"/>
                <a:ea typeface="ＭＳ Ｐゴシック" pitchFamily="-65" charset="-128"/>
                <a:cs typeface="ＭＳ Ｐゴシック" pitchFamily="-65" charset="-128"/>
              </a:rPr>
              <a:t> protect, absorb, secrete, and filter.</a:t>
            </a:r>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036A5404-1161-6748-91AD-CF7956EC943C}" type="slidenum">
              <a:rPr lang="en-US">
                <a:latin typeface="Arial" pitchFamily="-65" charset="0"/>
              </a:rPr>
              <a:pPr/>
              <a:t>6</a:t>
            </a:fld>
            <a:endParaRPr lang="en-US">
              <a:latin typeface="Arial" pitchFamily="-65" charset="0"/>
            </a:endParaRPr>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a:latin typeface="Arial" pitchFamily="-65" charset="0"/>
                <a:ea typeface="ＭＳ Ｐゴシック" pitchFamily="-65" charset="-128"/>
                <a:cs typeface="ＭＳ Ｐゴシック" pitchFamily="-65" charset="-128"/>
              </a:rPr>
              <a:t>Connective tissues bind structures together, form a framework and support for organs and the body as a whole, store fat, transport substances, protect against disease, and help repair tissue damage. They occur throughout the body. Connective tissues are characterized by an abundance of intercellular </a:t>
            </a:r>
          </a:p>
          <a:p>
            <a:pPr eaLnBrk="1" hangingPunct="1"/>
            <a:r>
              <a:rPr lang="en-US">
                <a:latin typeface="Arial" pitchFamily="-65" charset="0"/>
                <a:ea typeface="ＭＳ Ｐゴシック" pitchFamily="-65" charset="-128"/>
                <a:cs typeface="ＭＳ Ｐゴシック" pitchFamily="-65" charset="-128"/>
              </a:rPr>
              <a:t>matrix with relatively few cells. Connective tissue cells are able to reproduce but not as rapidly as epithelial cells. Most connective tissues have a good blood supply but some do not. </a:t>
            </a:r>
          </a:p>
          <a:p>
            <a:pPr eaLnBrk="1" hangingPunct="1"/>
            <a:endParaRPr lang="en-US">
              <a:latin typeface="Arial" pitchFamily="-65" charset="0"/>
              <a:ea typeface="ＭＳ Ｐゴシック" pitchFamily="-65" charset="-128"/>
              <a:cs typeface="ＭＳ Ｐゴシック" pitchFamily="-65" charset="-128"/>
            </a:endParaRPr>
          </a:p>
          <a:p>
            <a:pPr eaLnBrk="1" hangingPunct="1"/>
            <a:r>
              <a:rPr lang="en-US">
                <a:latin typeface="Arial" pitchFamily="-65" charset="0"/>
                <a:ea typeface="ＭＳ Ｐゴシック" pitchFamily="-65" charset="-128"/>
                <a:cs typeface="ＭＳ Ｐゴシック" pitchFamily="-65" charset="-128"/>
              </a:rPr>
              <a:t>Numerous cell types are found in connective tissue. Three of the most common are the </a:t>
            </a:r>
            <a:r>
              <a:rPr lang="en-US">
                <a:latin typeface="Arial" pitchFamily="-65" charset="0"/>
                <a:ea typeface="ＭＳ Ｐゴシック" pitchFamily="-65" charset="-128"/>
                <a:cs typeface="ＭＳ Ｐゴシック" pitchFamily="-65" charset="-128"/>
                <a:hlinkClick r:id=""/>
              </a:rPr>
              <a:t>fibroblast</a:t>
            </a:r>
            <a:r>
              <a:rPr lang="en-US">
                <a:latin typeface="Arial" pitchFamily="-65" charset="0"/>
                <a:ea typeface="ＭＳ Ｐゴシック" pitchFamily="-65" charset="-128"/>
                <a:cs typeface="ＭＳ Ｐゴシック" pitchFamily="-65" charset="-128"/>
              </a:rPr>
              <a:t>, </a:t>
            </a:r>
            <a:r>
              <a:rPr lang="en-US">
                <a:latin typeface="Arial" pitchFamily="-65" charset="0"/>
                <a:ea typeface="ＭＳ Ｐゴシック" pitchFamily="-65" charset="-128"/>
                <a:cs typeface="ＭＳ Ｐゴシック" pitchFamily="-65" charset="-128"/>
                <a:hlinkClick r:id=""/>
              </a:rPr>
              <a:t>macrophage</a:t>
            </a:r>
            <a:r>
              <a:rPr lang="en-US">
                <a:latin typeface="Arial" pitchFamily="-65" charset="0"/>
                <a:ea typeface="ＭＳ Ｐゴシック" pitchFamily="-65" charset="-128"/>
                <a:cs typeface="ＭＳ Ｐゴシック" pitchFamily="-65" charset="-128"/>
              </a:rPr>
              <a:t>, and </a:t>
            </a:r>
            <a:r>
              <a:rPr lang="en-US">
                <a:latin typeface="Arial" pitchFamily="-65" charset="0"/>
                <a:ea typeface="ＭＳ Ｐゴシック" pitchFamily="-65" charset="-128"/>
                <a:cs typeface="ＭＳ Ｐゴシック" pitchFamily="-65" charset="-128"/>
                <a:hlinkClick r:id=""/>
              </a:rPr>
              <a:t>mast cell</a:t>
            </a:r>
            <a:r>
              <a:rPr lang="en-US">
                <a:latin typeface="Arial" pitchFamily="-65" charset="0"/>
                <a:ea typeface="ＭＳ Ｐゴシック" pitchFamily="-65" charset="-128"/>
                <a:cs typeface="ＭＳ Ｐゴシック" pitchFamily="-65" charset="-128"/>
              </a:rPr>
              <a:t>. The types of connective tissue include loose connective tissue, adipose tissue, dense fibrous connective tissue, elastic connective tissue, cartilage, osseous tissue (bone), and blood.</a:t>
            </a:r>
          </a:p>
          <a:p>
            <a:pPr eaLnBrk="1" hangingPunct="1"/>
            <a:endParaRPr lang="en-US">
              <a:latin typeface="Arial" pitchFamily="-65" charset="0"/>
              <a:ea typeface="ＭＳ Ｐゴシック" pitchFamily="-65" charset="-128"/>
              <a:cs typeface="ＭＳ Ｐゴシック" pitchFamily="-65" charset="-128"/>
            </a:endParaRPr>
          </a:p>
          <a:p>
            <a:pPr eaLnBrk="1" hangingPunct="1"/>
            <a:r>
              <a:rPr lang="en-US">
                <a:latin typeface="Arial" pitchFamily="-65" charset="0"/>
                <a:ea typeface="ＭＳ Ｐゴシック" pitchFamily="-65" charset="-128"/>
                <a:cs typeface="ＭＳ Ｐゴシック" pitchFamily="-65" charset="-128"/>
              </a:rPr>
              <a:t>http://www.ucc.ie/bluehist/CorePages/Connective/Connect.htm</a:t>
            </a:r>
          </a:p>
          <a:p>
            <a:pPr eaLnBrk="1" hangingPunct="1"/>
            <a:endParaRPr lang="en-US">
              <a:latin typeface="Arial" pitchFamily="-65" charset="0"/>
              <a:ea typeface="ＭＳ Ｐゴシック" pitchFamily="-65" charset="-128"/>
              <a:cs typeface="ＭＳ Ｐゴシック" pitchFamily="-65" charset="-128"/>
            </a:endParaRPr>
          </a:p>
          <a:p>
            <a:pPr eaLnBrk="1" hangingPunct="1"/>
            <a:r>
              <a:rPr lang="en-US">
                <a:latin typeface="Arial" pitchFamily="-65" charset="0"/>
                <a:ea typeface="ＭＳ Ｐゴシック" pitchFamily="-65" charset="-128"/>
                <a:cs typeface="ＭＳ Ｐゴシック" pitchFamily="-65" charset="-128"/>
              </a:rPr>
              <a:t>Cells are separated by a nonliving matrix .Found throughout the body. Functions to bind structures together, support, protect, cushion and fill spaces.</a:t>
            </a:r>
          </a:p>
          <a:p>
            <a:pPr eaLnBrk="1" hangingPunct="1"/>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CEC8041E-93F3-954E-BC69-736FB60AF3DA}" type="slidenum">
              <a:rPr lang="en-US">
                <a:latin typeface="Arial" pitchFamily="-65" charset="0"/>
              </a:rPr>
              <a:pPr/>
              <a:t>7</a:t>
            </a:fld>
            <a:endParaRPr lang="en-US">
              <a:latin typeface="Arial" pitchFamily="-65" charset="0"/>
            </a:endParaRPr>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a:latin typeface="Arial" pitchFamily="-65" charset="0"/>
                <a:ea typeface="ＭＳ Ｐゴシック" pitchFamily="-65" charset="-128"/>
                <a:cs typeface="ＭＳ Ｐゴシック" pitchFamily="-65" charset="-128"/>
              </a:rPr>
              <a:t>Muscle tissue is composed of cells that have the special ability to shorten or contract in order to produce movement of the body parts. The tissue is highly cellular and is well supplied with blood vessels. The cells are long and slender so they are sometimes called muscle fibers, and these are usually arranged in bundles or layers that are surrounded by connective tissue. Actin and myosin are contractile proteins in muscle tissue. </a:t>
            </a:r>
          </a:p>
          <a:p>
            <a:pPr eaLnBrk="1" hangingPunct="1"/>
            <a:endParaRPr lang="en-US">
              <a:latin typeface="Arial" pitchFamily="-65" charset="0"/>
              <a:ea typeface="ＭＳ Ｐゴシック" pitchFamily="-65" charset="-128"/>
              <a:cs typeface="ＭＳ Ｐゴシック" pitchFamily="-65" charset="-128"/>
            </a:endParaRPr>
          </a:p>
          <a:p>
            <a:pPr eaLnBrk="1" hangingPunct="1"/>
            <a:r>
              <a:rPr lang="en-US">
                <a:latin typeface="Arial" pitchFamily="-65" charset="0"/>
                <a:ea typeface="ＭＳ Ｐゴシック" pitchFamily="-65" charset="-128"/>
                <a:cs typeface="ＭＳ Ｐゴシック" pitchFamily="-65" charset="-128"/>
              </a:rPr>
              <a:t>Muscle tissue can be categorized into skeletal muscle tissue, smooth muscle tissue, and cardiac muscle tissue.</a:t>
            </a:r>
          </a:p>
          <a:p>
            <a:pPr eaLnBrk="1" hangingPunct="1"/>
            <a:endParaRPr lang="en-US">
              <a:latin typeface="Arial" pitchFamily="-65" charset="0"/>
              <a:ea typeface="ＭＳ Ｐゴシック" pitchFamily="-65" charset="-128"/>
              <a:cs typeface="ＭＳ Ｐゴシック" pitchFamily="-65" charset="-128"/>
            </a:endParaRPr>
          </a:p>
          <a:p>
            <a:pPr eaLnBrk="1" hangingPunct="1"/>
            <a:r>
              <a:rPr lang="en-US">
                <a:latin typeface="Arial" pitchFamily="-65" charset="0"/>
                <a:ea typeface="ＭＳ Ｐゴシック" pitchFamily="-65" charset="-128"/>
                <a:cs typeface="ＭＳ Ｐゴシック" pitchFamily="-65" charset="-128"/>
              </a:rPr>
              <a:t>Skeletal muscle fibers are cylindrical, multinucleated, striated, and under voluntary control. Smooth muscle cells are spindle shaped, have a single, centrally located nucleus, and lack striations. They are called involuntary muscles. Cardiac muscle has branching fibers, one nucleus per cell, striations, and intercalated disks. Its contraction is not under voluntary control.</a:t>
            </a:r>
          </a:p>
          <a:p>
            <a:pPr eaLnBrk="1" hangingPunct="1"/>
            <a:endParaRPr lang="en-US">
              <a:latin typeface="Arial" pitchFamily="-65" charset="0"/>
              <a:ea typeface="ＭＳ Ｐゴシック" pitchFamily="-65" charset="-128"/>
              <a:cs typeface="ＭＳ Ｐゴシック" pitchFamily="-65" charset="-128"/>
            </a:endParaRPr>
          </a:p>
          <a:p>
            <a:pPr eaLnBrk="1" hangingPunct="1"/>
            <a:r>
              <a:rPr lang="en-US">
                <a:latin typeface="Arial" pitchFamily="-65" charset="0"/>
                <a:ea typeface="ＭＳ Ｐゴシック" pitchFamily="-65" charset="-128"/>
                <a:cs typeface="ＭＳ Ｐゴシック" pitchFamily="-65" charset="-128"/>
              </a:rPr>
              <a:t>Made of elongated cells Found in muscles, heart and glands that contract Functions to produce movement.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F6B676AA-DB39-6440-B685-94851CA61678}" type="slidenum">
              <a:rPr lang="en-US">
                <a:latin typeface="Arial" pitchFamily="-65" charset="0"/>
              </a:rPr>
              <a:pPr/>
              <a:t>8</a:t>
            </a:fld>
            <a:endParaRPr lang="en-US">
              <a:latin typeface="Arial" pitchFamily="-65" charset="0"/>
            </a:endParaRPr>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a:latin typeface="Arial" pitchFamily="-65" charset="0"/>
                <a:ea typeface="ＭＳ Ｐゴシック" pitchFamily="-65" charset="-128"/>
                <a:cs typeface="ＭＳ Ｐゴシック" pitchFamily="-65" charset="-128"/>
              </a:rPr>
              <a:t>Close-up of a piece of pork meat, showing groups of muscle fibres (red) surrounded by a sheath of connective tissue known as the perimysium. These connective tissue membranes are continuous with the tendons that connect the muscle to the bones. The bones in turn have a connective tissue covering – the periosteum – that is also continuous with the tendons. This continuity gives the strong connection between the muscles and the bones. A small blood vessel can also be seen here.</a:t>
            </a:r>
            <a:br>
              <a:rPr lang="en-US">
                <a:latin typeface="Arial" pitchFamily="-65" charset="0"/>
                <a:ea typeface="ＭＳ Ｐゴシック" pitchFamily="-65" charset="-128"/>
                <a:cs typeface="ＭＳ Ｐゴシック" pitchFamily="-65" charset="-128"/>
              </a:rPr>
            </a:br>
            <a:r>
              <a:rPr lang="en-US">
                <a:latin typeface="Arial" pitchFamily="-65" charset="0"/>
                <a:ea typeface="ＭＳ Ｐゴシック" pitchFamily="-65" charset="-128"/>
                <a:cs typeface="ＭＳ Ｐゴシック" pitchFamily="-65" charset="-128"/>
              </a:rPr>
              <a:t>Colour-enhanced scanning electron micrograph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7098A77D-DB28-F347-9B1D-39CB14ACEF69}" type="slidenum">
              <a:rPr lang="en-US">
                <a:latin typeface="Arial" pitchFamily="-65" charset="0"/>
              </a:rPr>
              <a:pPr/>
              <a:t>9</a:t>
            </a:fld>
            <a:endParaRPr lang="en-US">
              <a:latin typeface="Arial" pitchFamily="-65" charset="0"/>
            </a:endParaRPr>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a:latin typeface="Arial" pitchFamily="-65" charset="0"/>
                <a:ea typeface="ＭＳ Ｐゴシック" pitchFamily="-65" charset="-128"/>
                <a:cs typeface="ＭＳ Ｐゴシック" pitchFamily="-65" charset="-128"/>
              </a:rPr>
              <a:t>Nervous tissue is found in the brain, spinal cord, and nerves. It is responsible for coordinating and controlling many body activities. It stimulates muscle contraction, creates an awareness of the environment, and plays a major role in emotions, memory, and reasoning. To do all these things, cells in nervous tissue need to be able to communicate with each other by way of electrical nerve impulses. </a:t>
            </a:r>
            <a:br>
              <a:rPr lang="en-US">
                <a:latin typeface="Arial" pitchFamily="-65" charset="0"/>
                <a:ea typeface="ＭＳ Ｐゴシック" pitchFamily="-65" charset="-128"/>
                <a:cs typeface="ＭＳ Ｐゴシック" pitchFamily="-65" charset="-128"/>
              </a:rPr>
            </a:br>
            <a:r>
              <a:rPr lang="en-US">
                <a:latin typeface="Arial" pitchFamily="-65" charset="0"/>
                <a:ea typeface="ＭＳ Ｐゴシック" pitchFamily="-65" charset="-128"/>
                <a:cs typeface="ＭＳ Ｐゴシック" pitchFamily="-65" charset="-128"/>
              </a:rPr>
              <a:t>The cells in nervous tissue that generate and conduct impulses are called </a:t>
            </a:r>
            <a:r>
              <a:rPr lang="en-US">
                <a:latin typeface="Arial" pitchFamily="-65" charset="0"/>
                <a:ea typeface="ＭＳ Ｐゴシック" pitchFamily="-65" charset="-128"/>
                <a:cs typeface="ＭＳ Ｐゴシック" pitchFamily="-65" charset="-128"/>
                <a:hlinkClick r:id=""/>
              </a:rPr>
              <a:t>neurons</a:t>
            </a:r>
            <a:r>
              <a:rPr lang="en-US">
                <a:latin typeface="Arial" pitchFamily="-65" charset="0"/>
                <a:ea typeface="ＭＳ Ｐゴシック" pitchFamily="-65" charset="-128"/>
                <a:cs typeface="ＭＳ Ｐゴシック" pitchFamily="-65" charset="-128"/>
              </a:rPr>
              <a:t> or nerve cells. These cells have three principal parts: the </a:t>
            </a:r>
            <a:r>
              <a:rPr lang="en-US">
                <a:latin typeface="Arial" pitchFamily="-65" charset="0"/>
                <a:ea typeface="ＭＳ Ｐゴシック" pitchFamily="-65" charset="-128"/>
                <a:cs typeface="ＭＳ Ｐゴシック" pitchFamily="-65" charset="-128"/>
                <a:hlinkClick r:id=""/>
              </a:rPr>
              <a:t>dendrites</a:t>
            </a:r>
            <a:r>
              <a:rPr lang="en-US">
                <a:latin typeface="Arial" pitchFamily="-65" charset="0"/>
                <a:ea typeface="ＭＳ Ｐゴシック" pitchFamily="-65" charset="-128"/>
                <a:cs typeface="ＭＳ Ｐゴシック" pitchFamily="-65" charset="-128"/>
              </a:rPr>
              <a:t>, the cell body, and one </a:t>
            </a:r>
            <a:r>
              <a:rPr lang="en-US">
                <a:latin typeface="Arial" pitchFamily="-65" charset="0"/>
                <a:ea typeface="ＭＳ Ｐゴシック" pitchFamily="-65" charset="-128"/>
                <a:cs typeface="ＭＳ Ｐゴシック" pitchFamily="-65" charset="-128"/>
                <a:hlinkClick r:id=""/>
              </a:rPr>
              <a:t>axon</a:t>
            </a:r>
            <a:r>
              <a:rPr lang="en-US">
                <a:latin typeface="Arial" pitchFamily="-65" charset="0"/>
                <a:ea typeface="ＭＳ Ｐゴシック" pitchFamily="-65" charset="-128"/>
                <a:cs typeface="ＭＳ Ｐゴシック" pitchFamily="-65" charset="-128"/>
              </a:rPr>
              <a:t>. The main part of the cell, the part that carries on the general functions, is the cell body. Dendrites are extensions, or processes, of the cytoplasm that carry impulses to the cell body. An extension or process called an axon carries impulses away from the cell body. Nervous tissue also includes cells that do not transmit impulses, but instead support the activities of the neurons. These are the glial cells (neuroglial cells), together termed the </a:t>
            </a:r>
            <a:r>
              <a:rPr lang="en-US">
                <a:latin typeface="Arial" pitchFamily="-65" charset="0"/>
                <a:ea typeface="ＭＳ Ｐゴシック" pitchFamily="-65" charset="-128"/>
                <a:cs typeface="ＭＳ Ｐゴシック" pitchFamily="-65" charset="-128"/>
                <a:hlinkClick r:id=""/>
              </a:rPr>
              <a:t>neuroglia</a:t>
            </a:r>
            <a:r>
              <a:rPr lang="en-US">
                <a:latin typeface="Arial" pitchFamily="-65" charset="0"/>
                <a:ea typeface="ＭＳ Ｐゴシック" pitchFamily="-65" charset="-128"/>
                <a:cs typeface="ＭＳ Ｐゴシック" pitchFamily="-65" charset="-128"/>
              </a:rPr>
              <a:t>. Supporting, or glia, cells bind neurons together and insulate the neurons. Some are phagocytic and protect against bacterial invasion, while others provide nutrients by binding blood vessels to the neurons. They are far more numerous than neurons and, unlike neurons, are capable of mitosis. </a:t>
            </a:r>
          </a:p>
          <a:p>
            <a:pPr eaLnBrk="1" hangingPunct="1"/>
            <a:endParaRPr lang="en-US">
              <a:latin typeface="Arial" pitchFamily="-65" charset="0"/>
              <a:ea typeface="ＭＳ Ｐゴシック" pitchFamily="-65" charset="-128"/>
              <a:cs typeface="ＭＳ Ｐゴシック" pitchFamily="-65" charset="-128"/>
            </a:endParaRPr>
          </a:p>
          <a:p>
            <a:pPr eaLnBrk="1" hangingPunct="1"/>
            <a:endParaRPr lang="en-US">
              <a:latin typeface="Arial" pitchFamily="-65" charset="0"/>
              <a:ea typeface="ＭＳ Ｐゴシック" pitchFamily="-65" charset="-128"/>
              <a:cs typeface="ＭＳ Ｐゴシック" pitchFamily="-65" charset="-128"/>
            </a:endParaRPr>
          </a:p>
          <a:p>
            <a:pPr eaLnBrk="1" hangingPunct="1"/>
            <a:r>
              <a:rPr lang="en-US">
                <a:latin typeface="Arial" pitchFamily="-65" charset="0"/>
                <a:ea typeface="ＭＳ Ｐゴシック" pitchFamily="-65" charset="-128"/>
                <a:cs typeface="ＭＳ Ｐゴシック" pitchFamily="-65" charset="-128"/>
              </a:rPr>
              <a:t>Composed of cells with numerous filamentous branches. Found in the brain, spinal cord and nerves. Functions to send nerve impulses to regulate the body.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86AD14B9-4B99-2945-9224-1ADC75CF754D}" type="slidenum">
              <a:rPr lang="en-US">
                <a:latin typeface="Arial" pitchFamily="-65" charset="0"/>
              </a:rPr>
              <a:pPr/>
              <a:t>10</a:t>
            </a:fld>
            <a:endParaRPr lang="en-US">
              <a:latin typeface="Arial" pitchFamily="-65" charset="0"/>
            </a:endParaRPr>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b="1">
                <a:latin typeface="Arial" pitchFamily="-65" charset="0"/>
                <a:ea typeface="ＭＳ Ｐゴシック" pitchFamily="-65" charset="-128"/>
                <a:cs typeface="ＭＳ Ｐゴシック" pitchFamily="-65" charset="-128"/>
              </a:rPr>
              <a:t>People often use the terms "neuron" and "nerve" interchangeably, but this is incorrect. A "nerve" is a grossly visible anatomic structure, and is a bundle of axonal processes from many different neurons, wrapped in a connective tissue sheath. A "neuron" is a cell, one part of which is included in a nerve</a:t>
            </a:r>
            <a:r>
              <a:rPr lang="en-US">
                <a:latin typeface="Arial" pitchFamily="-65" charset="0"/>
                <a:ea typeface="ＭＳ Ｐゴシック" pitchFamily="-65" charset="-128"/>
                <a:cs typeface="ＭＳ Ｐゴシック" pitchFamily="-65" charset="-128"/>
              </a:rP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E6DDF6-9CD2-0D4F-8F05-2B9E4C05841C}" type="datetimeFigureOut">
              <a:rPr lang="en-US" smtClean="0"/>
              <a:t>10/20/08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699E9A-35CA-4243-8DFF-71938D25C32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E6DDF6-9CD2-0D4F-8F05-2B9E4C05841C}" type="datetimeFigureOut">
              <a:rPr lang="en-US" smtClean="0"/>
              <a:t>10/20/08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699E9A-35CA-4243-8DFF-71938D25C32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E6DDF6-9CD2-0D4F-8F05-2B9E4C05841C}" type="datetimeFigureOut">
              <a:rPr lang="en-US" smtClean="0"/>
              <a:t>10/20/08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699E9A-35CA-4243-8DFF-71938D25C32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E6DDF6-9CD2-0D4F-8F05-2B9E4C05841C}" type="datetimeFigureOut">
              <a:rPr lang="en-US" smtClean="0"/>
              <a:t>10/20/08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699E9A-35CA-4243-8DFF-71938D25C32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E6DDF6-9CD2-0D4F-8F05-2B9E4C05841C}" type="datetimeFigureOut">
              <a:rPr lang="en-US" smtClean="0"/>
              <a:t>10/20/08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699E9A-35CA-4243-8DFF-71938D25C32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E6DDF6-9CD2-0D4F-8F05-2B9E4C05841C}" type="datetimeFigureOut">
              <a:rPr lang="en-US" smtClean="0"/>
              <a:t>10/20/08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699E9A-35CA-4243-8DFF-71938D25C32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E6DDF6-9CD2-0D4F-8F05-2B9E4C05841C}" type="datetimeFigureOut">
              <a:rPr lang="en-US" smtClean="0"/>
              <a:t>10/20/08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699E9A-35CA-4243-8DFF-71938D25C32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E6DDF6-9CD2-0D4F-8F05-2B9E4C05841C}" type="datetimeFigureOut">
              <a:rPr lang="en-US" smtClean="0"/>
              <a:t>10/20/08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699E9A-35CA-4243-8DFF-71938D25C32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E6DDF6-9CD2-0D4F-8F05-2B9E4C05841C}" type="datetimeFigureOut">
              <a:rPr lang="en-US" smtClean="0"/>
              <a:t>10/20/08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699E9A-35CA-4243-8DFF-71938D25C32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E6DDF6-9CD2-0D4F-8F05-2B9E4C05841C}" type="datetimeFigureOut">
              <a:rPr lang="en-US" smtClean="0"/>
              <a:t>10/20/08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699E9A-35CA-4243-8DFF-71938D25C32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E6DDF6-9CD2-0D4F-8F05-2B9E4C05841C}" type="datetimeFigureOut">
              <a:rPr lang="en-US" smtClean="0"/>
              <a:t>10/20/08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699E9A-35CA-4243-8DFF-71938D25C32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E6DDF6-9CD2-0D4F-8F05-2B9E4C05841C}" type="datetimeFigureOut">
              <a:rPr lang="en-US" smtClean="0"/>
              <a:t>10/20/08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699E9A-35CA-4243-8DFF-71938D25C32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jpeg"/></Relationships>
</file>

<file path=ppt/slides/_rels/slide12.xml.rels><?xml version="1.0" encoding="UTF-8" standalone="yes"?>
<Relationships xmlns="http://schemas.openxmlformats.org/package/2006/relationships"><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jpeg"/><Relationship Id="rId5"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png"/><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4"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8.png"/><Relationship Id="rId5"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2.png"/><Relationship Id="rId5"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chemeClr val="bg1"/>
                </a:solidFill>
              </a:rPr>
              <a:t>Tissues</a:t>
            </a:r>
            <a:endParaRPr lang="en-US"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5538" name="Picture 5" descr="MYELIN%20SHEATH%203D%20CROPPED2"/>
          <p:cNvPicPr>
            <a:picLocks noChangeAspect="1" noChangeArrowheads="1"/>
          </p:cNvPicPr>
          <p:nvPr/>
        </p:nvPicPr>
        <p:blipFill>
          <a:blip r:embed="rId3"/>
          <a:srcRect/>
          <a:stretch>
            <a:fillRect/>
          </a:stretch>
        </p:blipFill>
        <p:spPr bwMode="auto">
          <a:xfrm>
            <a:off x="1143000" y="733425"/>
            <a:ext cx="6858000" cy="53911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152400"/>
            <a:ext cx="8229600" cy="1143000"/>
          </a:xfrm>
        </p:spPr>
        <p:txBody>
          <a:bodyPr>
            <a:normAutofit fontScale="90000"/>
          </a:bodyPr>
          <a:lstStyle/>
          <a:p>
            <a:pPr eaLnBrk="1" hangingPunct="1"/>
            <a:r>
              <a:rPr lang="en-US" sz="4000">
                <a:solidFill>
                  <a:srgbClr val="C0C0C0"/>
                </a:solidFill>
                <a:ea typeface="ＭＳ Ｐゴシック" pitchFamily="-65" charset="-128"/>
                <a:cs typeface="ＭＳ Ｐゴシック" pitchFamily="-65" charset="-128"/>
              </a:rPr>
              <a:t>Epithelial Membranes</a:t>
            </a:r>
            <a:br>
              <a:rPr lang="en-US" sz="4000">
                <a:solidFill>
                  <a:srgbClr val="C0C0C0"/>
                </a:solidFill>
                <a:ea typeface="ＭＳ Ｐゴシック" pitchFamily="-65" charset="-128"/>
                <a:cs typeface="ＭＳ Ｐゴシック" pitchFamily="-65" charset="-128"/>
              </a:rPr>
            </a:br>
            <a:r>
              <a:rPr lang="en-US" sz="3200">
                <a:solidFill>
                  <a:srgbClr val="C0C0C0"/>
                </a:solidFill>
                <a:ea typeface="ＭＳ Ｐゴシック" pitchFamily="-65" charset="-128"/>
                <a:cs typeface="ＭＳ Ｐゴシック" pitchFamily="-65" charset="-128"/>
              </a:rPr>
              <a:t>Mucous Membranes       Serous Membranes</a:t>
            </a:r>
          </a:p>
        </p:txBody>
      </p:sp>
      <p:pic>
        <p:nvPicPr>
          <p:cNvPr id="67587" name="Picture 5" descr="f1-9a-c_serous_membrane_c"/>
          <p:cNvPicPr>
            <a:picLocks noChangeAspect="1" noChangeArrowheads="1"/>
          </p:cNvPicPr>
          <p:nvPr/>
        </p:nvPicPr>
        <p:blipFill>
          <a:blip r:embed="rId3"/>
          <a:srcRect/>
          <a:stretch>
            <a:fillRect/>
          </a:stretch>
        </p:blipFill>
        <p:spPr bwMode="auto">
          <a:xfrm>
            <a:off x="5257800" y="1752600"/>
            <a:ext cx="3519488" cy="4724400"/>
          </a:xfrm>
          <a:prstGeom prst="rect">
            <a:avLst/>
          </a:prstGeom>
          <a:noFill/>
          <a:ln w="9525">
            <a:noFill/>
            <a:miter lim="800000"/>
            <a:headEnd/>
            <a:tailEnd/>
          </a:ln>
        </p:spPr>
      </p:pic>
      <p:pic>
        <p:nvPicPr>
          <p:cNvPr id="67588" name="Picture 7" descr="The Human Digestive System - Diagram"/>
          <p:cNvPicPr>
            <a:picLocks noChangeAspect="1" noChangeArrowheads="1"/>
          </p:cNvPicPr>
          <p:nvPr/>
        </p:nvPicPr>
        <p:blipFill>
          <a:blip r:embed="rId4"/>
          <a:srcRect/>
          <a:stretch>
            <a:fillRect/>
          </a:stretch>
        </p:blipFill>
        <p:spPr bwMode="auto">
          <a:xfrm>
            <a:off x="152400" y="1905000"/>
            <a:ext cx="3746500" cy="47339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fontScale="90000"/>
          </a:bodyPr>
          <a:lstStyle/>
          <a:p>
            <a:pPr eaLnBrk="1" hangingPunct="1"/>
            <a:r>
              <a:rPr lang="en-US" sz="4000">
                <a:solidFill>
                  <a:srgbClr val="C0C0C0"/>
                </a:solidFill>
                <a:ea typeface="ＭＳ Ｐゴシック" pitchFamily="-65" charset="-128"/>
                <a:cs typeface="ＭＳ Ｐゴシック" pitchFamily="-65" charset="-128"/>
              </a:rPr>
              <a:t>Connective Tissue Membranes</a:t>
            </a:r>
            <a:br>
              <a:rPr lang="en-US" sz="4000">
                <a:solidFill>
                  <a:srgbClr val="C0C0C0"/>
                </a:solidFill>
                <a:ea typeface="ＭＳ Ｐゴシック" pitchFamily="-65" charset="-128"/>
                <a:cs typeface="ＭＳ Ｐゴシック" pitchFamily="-65" charset="-128"/>
              </a:rPr>
            </a:br>
            <a:r>
              <a:rPr lang="en-US" sz="3200">
                <a:solidFill>
                  <a:srgbClr val="C0C0C0"/>
                </a:solidFill>
                <a:ea typeface="ＭＳ Ｐゴシック" pitchFamily="-65" charset="-128"/>
                <a:cs typeface="ＭＳ Ｐゴシック" pitchFamily="-65" charset="-128"/>
              </a:rPr>
              <a:t>Synovial Membranes               Meninges</a:t>
            </a:r>
          </a:p>
        </p:txBody>
      </p:sp>
      <p:pic>
        <p:nvPicPr>
          <p:cNvPr id="69635" name="Picture 5" descr="18027"/>
          <p:cNvPicPr>
            <a:picLocks noChangeAspect="1" noChangeArrowheads="1"/>
          </p:cNvPicPr>
          <p:nvPr/>
        </p:nvPicPr>
        <p:blipFill>
          <a:blip r:embed="rId3"/>
          <a:srcRect/>
          <a:stretch>
            <a:fillRect/>
          </a:stretch>
        </p:blipFill>
        <p:spPr bwMode="auto">
          <a:xfrm>
            <a:off x="1676400" y="1477963"/>
            <a:ext cx="3048000" cy="2438400"/>
          </a:xfrm>
          <a:prstGeom prst="rect">
            <a:avLst/>
          </a:prstGeom>
          <a:noFill/>
          <a:ln w="9525">
            <a:noFill/>
            <a:miter lim="800000"/>
            <a:headEnd/>
            <a:tailEnd/>
          </a:ln>
        </p:spPr>
      </p:pic>
      <p:pic>
        <p:nvPicPr>
          <p:cNvPr id="69636" name="Picture 7" descr="r7_arthritistypes"/>
          <p:cNvPicPr>
            <a:picLocks noChangeAspect="1" noChangeArrowheads="1"/>
          </p:cNvPicPr>
          <p:nvPr/>
        </p:nvPicPr>
        <p:blipFill>
          <a:blip r:embed="rId4"/>
          <a:srcRect/>
          <a:stretch>
            <a:fillRect/>
          </a:stretch>
        </p:blipFill>
        <p:spPr bwMode="auto">
          <a:xfrm>
            <a:off x="609600" y="4143375"/>
            <a:ext cx="3810000" cy="2714625"/>
          </a:xfrm>
          <a:prstGeom prst="rect">
            <a:avLst/>
          </a:prstGeom>
          <a:noFill/>
          <a:ln w="9525">
            <a:noFill/>
            <a:miter lim="800000"/>
            <a:headEnd/>
            <a:tailEnd/>
          </a:ln>
        </p:spPr>
      </p:pic>
      <p:pic>
        <p:nvPicPr>
          <p:cNvPr id="69637" name="Picture 8" descr="Brain"/>
          <p:cNvPicPr>
            <a:picLocks noChangeAspect="1" noChangeArrowheads="1"/>
          </p:cNvPicPr>
          <p:nvPr/>
        </p:nvPicPr>
        <p:blipFill>
          <a:blip r:embed="rId5"/>
          <a:srcRect/>
          <a:stretch>
            <a:fillRect/>
          </a:stretch>
        </p:blipFill>
        <p:spPr bwMode="auto">
          <a:xfrm>
            <a:off x="5486400" y="2133600"/>
            <a:ext cx="3219450" cy="3048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3"/>
          <p:cNvSpPr>
            <a:spLocks noGrp="1" noChangeArrowheads="1"/>
          </p:cNvSpPr>
          <p:nvPr>
            <p:ph type="body" idx="1"/>
          </p:nvPr>
        </p:nvSpPr>
        <p:spPr>
          <a:xfrm>
            <a:off x="457200" y="304800"/>
            <a:ext cx="8229600" cy="5821363"/>
          </a:xfrm>
        </p:spPr>
        <p:txBody>
          <a:bodyPr/>
          <a:lstStyle/>
          <a:p>
            <a:pPr eaLnBrk="1" hangingPunct="1">
              <a:lnSpc>
                <a:spcPct val="90000"/>
              </a:lnSpc>
            </a:pPr>
            <a:r>
              <a:rPr lang="en-US">
                <a:solidFill>
                  <a:srgbClr val="C0C0C0"/>
                </a:solidFill>
                <a:ea typeface="ＭＳ Ｐゴシック" pitchFamily="-65" charset="-128"/>
                <a:cs typeface="ＭＳ Ｐゴシック" pitchFamily="-65" charset="-128"/>
              </a:rPr>
              <a:t>Current Research Questions</a:t>
            </a:r>
          </a:p>
          <a:p>
            <a:pPr eaLnBrk="1" hangingPunct="1">
              <a:lnSpc>
                <a:spcPct val="90000"/>
              </a:lnSpc>
            </a:pPr>
            <a:endParaRPr lang="en-US">
              <a:solidFill>
                <a:srgbClr val="C0C0C0"/>
              </a:solidFill>
              <a:ea typeface="ＭＳ Ｐゴシック" pitchFamily="-65" charset="-128"/>
              <a:cs typeface="ＭＳ Ｐゴシック" pitchFamily="-65" charset="-128"/>
            </a:endParaRPr>
          </a:p>
          <a:p>
            <a:pPr eaLnBrk="1" hangingPunct="1">
              <a:lnSpc>
                <a:spcPct val="90000"/>
              </a:lnSpc>
            </a:pPr>
            <a:r>
              <a:rPr lang="en-US" sz="2800">
                <a:solidFill>
                  <a:srgbClr val="C0C0C0"/>
                </a:solidFill>
                <a:ea typeface="ＭＳ Ｐゴシック" pitchFamily="-65" charset="-128"/>
                <a:cs typeface="ＭＳ Ｐゴシック" pitchFamily="-65" charset="-128"/>
              </a:rPr>
              <a:t>How do cells know into what tissue they are to mature?   </a:t>
            </a:r>
          </a:p>
          <a:p>
            <a:pPr eaLnBrk="1" hangingPunct="1">
              <a:lnSpc>
                <a:spcPct val="90000"/>
              </a:lnSpc>
            </a:pPr>
            <a:r>
              <a:rPr lang="en-US" sz="2800">
                <a:solidFill>
                  <a:srgbClr val="C0C0C0"/>
                </a:solidFill>
                <a:ea typeface="ＭＳ Ｐゴシック" pitchFamily="-65" charset="-128"/>
                <a:cs typeface="ＭＳ Ｐゴシック" pitchFamily="-65" charset="-128"/>
              </a:rPr>
              <a:t>How do tissues maintain their structural and functional identity? </a:t>
            </a:r>
          </a:p>
          <a:p>
            <a:pPr eaLnBrk="1" hangingPunct="1">
              <a:lnSpc>
                <a:spcPct val="90000"/>
              </a:lnSpc>
            </a:pPr>
            <a:r>
              <a:rPr lang="en-US" sz="2800">
                <a:solidFill>
                  <a:srgbClr val="C0C0C0"/>
                </a:solidFill>
                <a:ea typeface="ＭＳ Ｐゴシック" pitchFamily="-65" charset="-128"/>
                <a:cs typeface="ＭＳ Ｐゴシック" pitchFamily="-65" charset="-128"/>
              </a:rPr>
              <a:t>How do tissues coordinate their activities within the body?   </a:t>
            </a:r>
          </a:p>
          <a:p>
            <a:pPr eaLnBrk="1" hangingPunct="1">
              <a:lnSpc>
                <a:spcPct val="90000"/>
              </a:lnSpc>
            </a:pPr>
            <a:r>
              <a:rPr lang="en-US" sz="2800">
                <a:solidFill>
                  <a:srgbClr val="C0C0C0"/>
                </a:solidFill>
                <a:ea typeface="ＭＳ Ｐゴシック" pitchFamily="-65" charset="-128"/>
                <a:cs typeface="ＭＳ Ｐゴシック" pitchFamily="-65" charset="-128"/>
              </a:rPr>
              <a:t>Why can some tissues regenerate and not others?   </a:t>
            </a:r>
          </a:p>
          <a:p>
            <a:pPr eaLnBrk="1" hangingPunct="1">
              <a:lnSpc>
                <a:spcPct val="90000"/>
              </a:lnSpc>
            </a:pPr>
            <a:r>
              <a:rPr lang="en-US" sz="2800">
                <a:solidFill>
                  <a:srgbClr val="C0C0C0"/>
                </a:solidFill>
                <a:ea typeface="ＭＳ Ｐゴシック" pitchFamily="-65" charset="-128"/>
                <a:cs typeface="ＭＳ Ｐゴシック" pitchFamily="-65" charset="-128"/>
              </a:rPr>
              <a:t>Why can human fetuses regenerate limbs? </a:t>
            </a:r>
          </a:p>
          <a:p>
            <a:pPr eaLnBrk="1" hangingPunct="1">
              <a:lnSpc>
                <a:spcPct val="90000"/>
              </a:lnSpc>
            </a:pPr>
            <a:r>
              <a:rPr lang="en-US" sz="2800">
                <a:solidFill>
                  <a:srgbClr val="C0C0C0"/>
                </a:solidFill>
                <a:ea typeface="ＭＳ Ｐゴシック" pitchFamily="-65" charset="-128"/>
                <a:cs typeface="ＭＳ Ｐゴシック" pitchFamily="-65" charset="-128"/>
              </a:rPr>
              <a:t>Why do newborn babies rarely scar? </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3"/>
          <p:cNvSpPr>
            <a:spLocks noGrp="1" noChangeArrowheads="1"/>
          </p:cNvSpPr>
          <p:nvPr>
            <p:ph type="body" idx="1"/>
          </p:nvPr>
        </p:nvSpPr>
        <p:spPr/>
        <p:txBody>
          <a:bodyPr/>
          <a:lstStyle/>
          <a:p>
            <a:pPr eaLnBrk="1" hangingPunct="1"/>
            <a:r>
              <a:rPr lang="en-US">
                <a:solidFill>
                  <a:srgbClr val="C0C0C0"/>
                </a:solidFill>
                <a:ea typeface="ＭＳ Ｐゴシック" pitchFamily="-65" charset="-128"/>
                <a:cs typeface="ＭＳ Ｐゴシック" pitchFamily="-65" charset="-128"/>
              </a:rPr>
              <a:t>Histology  -  the study of tissues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Text Box 4"/>
          <p:cNvSpPr txBox="1">
            <a:spLocks noChangeArrowheads="1"/>
          </p:cNvSpPr>
          <p:nvPr/>
        </p:nvSpPr>
        <p:spPr bwMode="auto">
          <a:xfrm>
            <a:off x="5029200" y="228600"/>
            <a:ext cx="3886200" cy="6272213"/>
          </a:xfrm>
          <a:prstGeom prst="rect">
            <a:avLst/>
          </a:prstGeom>
          <a:noFill/>
          <a:ln w="9525">
            <a:noFill/>
            <a:miter lim="800000"/>
            <a:headEnd/>
            <a:tailEnd/>
          </a:ln>
        </p:spPr>
        <p:txBody>
          <a:bodyPr>
            <a:prstTxWarp prst="textNoShape">
              <a:avLst/>
            </a:prstTxWarp>
            <a:spAutoFit/>
          </a:bodyPr>
          <a:lstStyle/>
          <a:p>
            <a:pPr marL="342900" indent="-342900" algn="ctr"/>
            <a:r>
              <a:rPr lang="en-US" b="1">
                <a:solidFill>
                  <a:srgbClr val="00FFCC"/>
                </a:solidFill>
              </a:rPr>
              <a:t>There are four general classifications of human tissues, based on structure and function. </a:t>
            </a:r>
            <a:r>
              <a:rPr lang="en-US">
                <a:solidFill>
                  <a:srgbClr val="00FFCC"/>
                </a:solidFill>
              </a:rPr>
              <a:t/>
            </a:r>
            <a:br>
              <a:rPr lang="en-US">
                <a:solidFill>
                  <a:srgbClr val="00FFCC"/>
                </a:solidFill>
              </a:rPr>
            </a:br>
            <a:endParaRPr lang="en-US">
              <a:solidFill>
                <a:srgbClr val="00FFCC"/>
              </a:solidFill>
            </a:endParaRPr>
          </a:p>
          <a:p>
            <a:pPr marL="342900" indent="-342900" algn="ctr"/>
            <a:endParaRPr lang="en-US">
              <a:solidFill>
                <a:srgbClr val="00FFCC"/>
              </a:solidFill>
            </a:endParaRPr>
          </a:p>
          <a:p>
            <a:pPr marL="342900" indent="-342900" algn="ctr"/>
            <a:r>
              <a:rPr lang="en-US" b="1" u="sng">
                <a:solidFill>
                  <a:srgbClr val="00FFCC"/>
                </a:solidFill>
              </a:rPr>
              <a:t>Epithelial tissues</a:t>
            </a:r>
            <a:r>
              <a:rPr lang="en-US">
                <a:solidFill>
                  <a:srgbClr val="00FFCC"/>
                </a:solidFill>
              </a:rPr>
              <a:t> cover the body and organ surfaces; line the body and cavities and form glands. </a:t>
            </a:r>
          </a:p>
          <a:p>
            <a:pPr marL="342900" indent="-342900" algn="ctr"/>
            <a:endParaRPr lang="en-US">
              <a:solidFill>
                <a:srgbClr val="00FFCC"/>
              </a:solidFill>
            </a:endParaRPr>
          </a:p>
          <a:p>
            <a:pPr marL="342900" indent="-342900" algn="ctr"/>
            <a:endParaRPr lang="en-US">
              <a:solidFill>
                <a:srgbClr val="00FFCC"/>
              </a:solidFill>
            </a:endParaRPr>
          </a:p>
          <a:p>
            <a:pPr marL="342900" indent="-342900" algn="ctr"/>
            <a:r>
              <a:rPr lang="en-US" b="1" u="sng">
                <a:solidFill>
                  <a:srgbClr val="00FFCC"/>
                </a:solidFill>
              </a:rPr>
              <a:t>Connective tissues</a:t>
            </a:r>
            <a:r>
              <a:rPr lang="en-US">
                <a:solidFill>
                  <a:srgbClr val="00FFCC"/>
                </a:solidFill>
              </a:rPr>
              <a:t> bind, support and protect body parts. </a:t>
            </a:r>
          </a:p>
          <a:p>
            <a:pPr marL="342900" indent="-342900" algn="ctr"/>
            <a:endParaRPr lang="en-US">
              <a:solidFill>
                <a:srgbClr val="00FFCC"/>
              </a:solidFill>
            </a:endParaRPr>
          </a:p>
          <a:p>
            <a:pPr marL="342900" indent="-342900" algn="ctr"/>
            <a:endParaRPr lang="en-US">
              <a:solidFill>
                <a:srgbClr val="00FFCC"/>
              </a:solidFill>
            </a:endParaRPr>
          </a:p>
          <a:p>
            <a:pPr marL="342900" indent="-342900" algn="ctr"/>
            <a:r>
              <a:rPr lang="en-US" b="1" u="sng">
                <a:solidFill>
                  <a:srgbClr val="00FFCC"/>
                </a:solidFill>
              </a:rPr>
              <a:t>Muscle tissues</a:t>
            </a:r>
            <a:r>
              <a:rPr lang="en-US">
                <a:solidFill>
                  <a:srgbClr val="00FFCC"/>
                </a:solidFill>
              </a:rPr>
              <a:t> contract to produce movement. </a:t>
            </a:r>
          </a:p>
          <a:p>
            <a:pPr marL="342900" indent="-342900" algn="ctr"/>
            <a:endParaRPr lang="en-US">
              <a:solidFill>
                <a:srgbClr val="00FFCC"/>
              </a:solidFill>
            </a:endParaRPr>
          </a:p>
          <a:p>
            <a:pPr marL="342900" indent="-342900" algn="ctr"/>
            <a:endParaRPr lang="en-US">
              <a:solidFill>
                <a:srgbClr val="00FFCC"/>
              </a:solidFill>
            </a:endParaRPr>
          </a:p>
          <a:p>
            <a:pPr marL="342900" indent="-342900" algn="ctr"/>
            <a:r>
              <a:rPr lang="en-US" b="1" u="sng">
                <a:solidFill>
                  <a:srgbClr val="00FFCC"/>
                </a:solidFill>
              </a:rPr>
              <a:t>Neural tissues</a:t>
            </a:r>
            <a:r>
              <a:rPr lang="en-US">
                <a:solidFill>
                  <a:srgbClr val="00FFCC"/>
                </a:solidFill>
              </a:rPr>
              <a:t> initiate and transmit nerve impulses from one body part to another. </a:t>
            </a:r>
          </a:p>
          <a:p>
            <a:pPr marL="342900" indent="-342900" algn="ctr">
              <a:spcBef>
                <a:spcPct val="50000"/>
              </a:spcBef>
            </a:pPr>
            <a:endParaRPr lang="en-US">
              <a:solidFill>
                <a:srgbClr val="00FFCC"/>
              </a:solidFill>
            </a:endParaRPr>
          </a:p>
        </p:txBody>
      </p:sp>
      <p:pic>
        <p:nvPicPr>
          <p:cNvPr id="51203" name="Picture 7" descr="HistoryofTissues"/>
          <p:cNvPicPr>
            <a:picLocks noChangeAspect="1" noChangeArrowheads="1"/>
          </p:cNvPicPr>
          <p:nvPr/>
        </p:nvPicPr>
        <p:blipFill>
          <a:blip r:embed="rId3"/>
          <a:srcRect/>
          <a:stretch>
            <a:fillRect/>
          </a:stretch>
        </p:blipFill>
        <p:spPr bwMode="auto">
          <a:xfrm>
            <a:off x="381000" y="1066800"/>
            <a:ext cx="4429125" cy="44291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3250" name="Picture 5"/>
          <p:cNvPicPr>
            <a:picLocks noChangeAspect="1" noChangeArrowheads="1"/>
          </p:cNvPicPr>
          <p:nvPr/>
        </p:nvPicPr>
        <p:blipFill>
          <a:blip r:embed="rId3"/>
          <a:srcRect/>
          <a:stretch>
            <a:fillRect/>
          </a:stretch>
        </p:blipFill>
        <p:spPr bwMode="auto">
          <a:xfrm>
            <a:off x="457200" y="1042988"/>
            <a:ext cx="8272463" cy="33750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5298" name="Picture 5"/>
          <p:cNvPicPr>
            <a:picLocks noChangeAspect="1" noChangeArrowheads="1"/>
          </p:cNvPicPr>
          <p:nvPr/>
        </p:nvPicPr>
        <p:blipFill>
          <a:blip r:embed="rId3"/>
          <a:srcRect/>
          <a:stretch>
            <a:fillRect/>
          </a:stretch>
        </p:blipFill>
        <p:spPr bwMode="auto">
          <a:xfrm>
            <a:off x="5105400" y="3962400"/>
            <a:ext cx="3429000" cy="2732088"/>
          </a:xfrm>
          <a:prstGeom prst="rect">
            <a:avLst/>
          </a:prstGeom>
          <a:noFill/>
          <a:ln w="9525">
            <a:noFill/>
            <a:miter lim="800000"/>
            <a:headEnd/>
            <a:tailEnd/>
          </a:ln>
        </p:spPr>
      </p:pic>
      <p:pic>
        <p:nvPicPr>
          <p:cNvPr id="55299" name="Picture 6"/>
          <p:cNvPicPr>
            <a:picLocks noChangeAspect="1" noChangeArrowheads="1"/>
          </p:cNvPicPr>
          <p:nvPr/>
        </p:nvPicPr>
        <p:blipFill>
          <a:blip r:embed="rId4"/>
          <a:srcRect/>
          <a:stretch>
            <a:fillRect/>
          </a:stretch>
        </p:blipFill>
        <p:spPr bwMode="auto">
          <a:xfrm>
            <a:off x="4495800" y="304800"/>
            <a:ext cx="3695700" cy="2646363"/>
          </a:xfrm>
          <a:prstGeom prst="rect">
            <a:avLst/>
          </a:prstGeom>
          <a:noFill/>
          <a:ln w="9525">
            <a:noFill/>
            <a:miter lim="800000"/>
            <a:headEnd/>
            <a:tailEnd/>
          </a:ln>
        </p:spPr>
      </p:pic>
      <p:pic>
        <p:nvPicPr>
          <p:cNvPr id="55300" name="Picture 6"/>
          <p:cNvPicPr>
            <a:picLocks noChangeAspect="1"/>
          </p:cNvPicPr>
          <p:nvPr/>
        </p:nvPicPr>
        <p:blipFill>
          <a:blip r:embed="rId5"/>
          <a:srcRect/>
          <a:stretch>
            <a:fillRect/>
          </a:stretch>
        </p:blipFill>
        <p:spPr bwMode="auto">
          <a:xfrm>
            <a:off x="914400" y="1298575"/>
            <a:ext cx="3286125" cy="49498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7346" name="Picture 6" descr="illu_connective_tissues_1"/>
          <p:cNvPicPr>
            <a:picLocks noChangeAspect="1" noChangeArrowheads="1"/>
          </p:cNvPicPr>
          <p:nvPr/>
        </p:nvPicPr>
        <p:blipFill>
          <a:blip r:embed="rId3"/>
          <a:srcRect/>
          <a:stretch>
            <a:fillRect/>
          </a:stretch>
        </p:blipFill>
        <p:spPr bwMode="auto">
          <a:xfrm>
            <a:off x="1066800" y="1495425"/>
            <a:ext cx="7429500" cy="1857375"/>
          </a:xfrm>
          <a:prstGeom prst="rect">
            <a:avLst/>
          </a:prstGeom>
          <a:noFill/>
          <a:ln w="9525">
            <a:noFill/>
            <a:miter lim="800000"/>
            <a:headEnd/>
            <a:tailEnd/>
          </a:ln>
        </p:spPr>
      </p:pic>
      <p:graphicFrame>
        <p:nvGraphicFramePr>
          <p:cNvPr id="35855" name="Group 15"/>
          <p:cNvGraphicFramePr>
            <a:graphicFrameLocks noGrp="1"/>
          </p:cNvGraphicFramePr>
          <p:nvPr/>
        </p:nvGraphicFramePr>
        <p:xfrm>
          <a:off x="2095500" y="2809875"/>
          <a:ext cx="2143125" cy="1114425"/>
        </p:xfrm>
        <a:graphic>
          <a:graphicData uri="http://schemas.openxmlformats.org/drawingml/2006/table">
            <a:tbl>
              <a:tblPr/>
              <a:tblGrid>
                <a:gridCol w="2143125"/>
              </a:tblGrid>
              <a:tr h="1114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12" charset="0"/>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pic>
        <p:nvPicPr>
          <p:cNvPr id="57349" name="Picture 16" descr="illu_connective_tissues_2"/>
          <p:cNvPicPr>
            <a:picLocks noChangeAspect="1" noChangeArrowheads="1"/>
          </p:cNvPicPr>
          <p:nvPr/>
        </p:nvPicPr>
        <p:blipFill>
          <a:blip r:embed="rId4"/>
          <a:srcRect/>
          <a:stretch>
            <a:fillRect/>
          </a:stretch>
        </p:blipFill>
        <p:spPr bwMode="auto">
          <a:xfrm>
            <a:off x="1066800" y="4038600"/>
            <a:ext cx="7543800" cy="1885950"/>
          </a:xfrm>
          <a:prstGeom prst="rect">
            <a:avLst/>
          </a:prstGeom>
          <a:noFill/>
          <a:ln w="9525">
            <a:noFill/>
            <a:miter lim="800000"/>
            <a:headEnd/>
            <a:tailEnd/>
          </a:ln>
        </p:spPr>
      </p:pic>
      <p:graphicFrame>
        <p:nvGraphicFramePr>
          <p:cNvPr id="35865" name="Group 25"/>
          <p:cNvGraphicFramePr>
            <a:graphicFrameLocks noGrp="1"/>
          </p:cNvGraphicFramePr>
          <p:nvPr/>
        </p:nvGraphicFramePr>
        <p:xfrm>
          <a:off x="2095500" y="2809875"/>
          <a:ext cx="2143125" cy="1114425"/>
        </p:xfrm>
        <a:graphic>
          <a:graphicData uri="http://schemas.openxmlformats.org/drawingml/2006/table">
            <a:tbl>
              <a:tblPr/>
              <a:tblGrid>
                <a:gridCol w="2143125"/>
              </a:tblGrid>
              <a:tr h="1114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12" charset="0"/>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sp>
        <p:nvSpPr>
          <p:cNvPr id="57352" name="Text Box 26"/>
          <p:cNvSpPr txBox="1">
            <a:spLocks noChangeArrowheads="1"/>
          </p:cNvSpPr>
          <p:nvPr/>
        </p:nvSpPr>
        <p:spPr bwMode="auto">
          <a:xfrm>
            <a:off x="1447800" y="609600"/>
            <a:ext cx="6172200" cy="45720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400">
                <a:solidFill>
                  <a:srgbClr val="C0C0C0"/>
                </a:solidFill>
              </a:rPr>
              <a:t>Connective Tissue</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0973" name="Group 13"/>
          <p:cNvGraphicFramePr>
            <a:graphicFrameLocks noGrp="1"/>
          </p:cNvGraphicFramePr>
          <p:nvPr/>
        </p:nvGraphicFramePr>
        <p:xfrm>
          <a:off x="2095500" y="2809875"/>
          <a:ext cx="2143125" cy="1114425"/>
        </p:xfrm>
        <a:graphic>
          <a:graphicData uri="http://schemas.openxmlformats.org/drawingml/2006/table">
            <a:tbl>
              <a:tblPr/>
              <a:tblGrid>
                <a:gridCol w="2143125"/>
              </a:tblGrid>
              <a:tr h="1114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12" charset="0"/>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pic>
        <p:nvPicPr>
          <p:cNvPr id="59396" name="Picture 14"/>
          <p:cNvPicPr>
            <a:picLocks noChangeAspect="1" noChangeArrowheads="1"/>
          </p:cNvPicPr>
          <p:nvPr/>
        </p:nvPicPr>
        <p:blipFill>
          <a:blip r:embed="rId3"/>
          <a:srcRect/>
          <a:stretch>
            <a:fillRect/>
          </a:stretch>
        </p:blipFill>
        <p:spPr bwMode="auto">
          <a:xfrm>
            <a:off x="228600" y="228600"/>
            <a:ext cx="4114800" cy="3086100"/>
          </a:xfrm>
          <a:prstGeom prst="rect">
            <a:avLst/>
          </a:prstGeom>
          <a:noFill/>
          <a:ln w="9525">
            <a:noFill/>
            <a:miter lim="800000"/>
            <a:headEnd/>
            <a:tailEnd/>
          </a:ln>
        </p:spPr>
      </p:pic>
      <p:pic>
        <p:nvPicPr>
          <p:cNvPr id="59397" name="Picture 15"/>
          <p:cNvPicPr>
            <a:picLocks noChangeAspect="1" noChangeArrowheads="1"/>
          </p:cNvPicPr>
          <p:nvPr/>
        </p:nvPicPr>
        <p:blipFill>
          <a:blip r:embed="rId4"/>
          <a:srcRect/>
          <a:stretch>
            <a:fillRect/>
          </a:stretch>
        </p:blipFill>
        <p:spPr bwMode="auto">
          <a:xfrm>
            <a:off x="2743200" y="3578225"/>
            <a:ext cx="4419600" cy="3203575"/>
          </a:xfrm>
          <a:prstGeom prst="rect">
            <a:avLst/>
          </a:prstGeom>
          <a:noFill/>
          <a:ln w="9525">
            <a:noFill/>
            <a:miter lim="800000"/>
            <a:headEnd/>
            <a:tailEnd/>
          </a:ln>
        </p:spPr>
      </p:pic>
      <p:pic>
        <p:nvPicPr>
          <p:cNvPr id="59398" name="Picture 16"/>
          <p:cNvPicPr>
            <a:picLocks noChangeAspect="1" noChangeArrowheads="1"/>
          </p:cNvPicPr>
          <p:nvPr/>
        </p:nvPicPr>
        <p:blipFill>
          <a:blip r:embed="rId5"/>
          <a:srcRect/>
          <a:stretch>
            <a:fillRect/>
          </a:stretch>
        </p:blipFill>
        <p:spPr bwMode="auto">
          <a:xfrm>
            <a:off x="5257800" y="228600"/>
            <a:ext cx="3633788" cy="30861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42" name="Picture 5" descr="Pork meat"/>
          <p:cNvPicPr>
            <a:picLocks noChangeAspect="1" noChangeArrowheads="1"/>
          </p:cNvPicPr>
          <p:nvPr/>
        </p:nvPicPr>
        <p:blipFill>
          <a:blip r:embed="rId3"/>
          <a:srcRect/>
          <a:stretch>
            <a:fillRect/>
          </a:stretch>
        </p:blipFill>
        <p:spPr bwMode="auto">
          <a:xfrm>
            <a:off x="990600" y="749300"/>
            <a:ext cx="7467600" cy="514826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3490" name="Picture 4"/>
          <p:cNvPicPr>
            <a:picLocks noChangeAspect="1" noChangeArrowheads="1"/>
          </p:cNvPicPr>
          <p:nvPr/>
        </p:nvPicPr>
        <p:blipFill>
          <a:blip r:embed="rId3"/>
          <a:srcRect/>
          <a:stretch>
            <a:fillRect/>
          </a:stretch>
        </p:blipFill>
        <p:spPr bwMode="auto">
          <a:xfrm>
            <a:off x="533400" y="228600"/>
            <a:ext cx="4038600" cy="3011488"/>
          </a:xfrm>
          <a:prstGeom prst="rect">
            <a:avLst/>
          </a:prstGeom>
          <a:noFill/>
          <a:ln w="9525">
            <a:noFill/>
            <a:miter lim="800000"/>
            <a:headEnd/>
            <a:tailEnd/>
          </a:ln>
        </p:spPr>
      </p:pic>
      <p:pic>
        <p:nvPicPr>
          <p:cNvPr id="63491" name="Picture 5"/>
          <p:cNvPicPr>
            <a:picLocks noChangeAspect="1" noChangeArrowheads="1"/>
          </p:cNvPicPr>
          <p:nvPr/>
        </p:nvPicPr>
        <p:blipFill>
          <a:blip r:embed="rId4"/>
          <a:srcRect/>
          <a:stretch>
            <a:fillRect/>
          </a:stretch>
        </p:blipFill>
        <p:spPr bwMode="auto">
          <a:xfrm>
            <a:off x="4953000" y="228600"/>
            <a:ext cx="3933825" cy="2952750"/>
          </a:xfrm>
          <a:prstGeom prst="rect">
            <a:avLst/>
          </a:prstGeom>
          <a:noFill/>
          <a:ln w="9525">
            <a:noFill/>
            <a:miter lim="800000"/>
            <a:headEnd/>
            <a:tailEnd/>
          </a:ln>
        </p:spPr>
      </p:pic>
      <p:pic>
        <p:nvPicPr>
          <p:cNvPr id="63492" name="Picture 7" descr="illu_neuron"/>
          <p:cNvPicPr>
            <a:picLocks noChangeAspect="1" noChangeArrowheads="1"/>
          </p:cNvPicPr>
          <p:nvPr/>
        </p:nvPicPr>
        <p:blipFill>
          <a:blip r:embed="rId5"/>
          <a:srcRect/>
          <a:stretch>
            <a:fillRect/>
          </a:stretch>
        </p:blipFill>
        <p:spPr bwMode="auto">
          <a:xfrm>
            <a:off x="2057400" y="3505200"/>
            <a:ext cx="4953000" cy="30099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TotalTime>
  <Words>1791</Words>
  <Application>Microsoft Macintosh PowerPoint</Application>
  <PresentationFormat>On-screen Show (4:3)</PresentationFormat>
  <Paragraphs>81</Paragraphs>
  <Slides>14</Slides>
  <Notes>13</Notes>
  <HiddenSlides>0</HiddenSlides>
  <MMClips>0</MMClips>
  <ScaleCrop>false</ScaleCrop>
  <HeadingPairs>
    <vt:vector size="4" baseType="variant">
      <vt:variant>
        <vt:lpstr>Design Template</vt:lpstr>
      </vt:variant>
      <vt:variant>
        <vt:i4>1</vt:i4>
      </vt:variant>
      <vt:variant>
        <vt:lpstr>Slide Titles</vt:lpstr>
      </vt:variant>
      <vt:variant>
        <vt:i4>14</vt:i4>
      </vt:variant>
    </vt:vector>
  </HeadingPairs>
  <TitlesOfParts>
    <vt:vector size="15" baseType="lpstr">
      <vt:lpstr>Office Theme</vt:lpstr>
      <vt:lpstr>Tissues</vt:lpstr>
      <vt:lpstr>Slide 2</vt:lpstr>
      <vt:lpstr>Slide 3</vt:lpstr>
      <vt:lpstr>Slide 4</vt:lpstr>
      <vt:lpstr>Slide 5</vt:lpstr>
      <vt:lpstr>Slide 6</vt:lpstr>
      <vt:lpstr>Slide 7</vt:lpstr>
      <vt:lpstr>Slide 8</vt:lpstr>
      <vt:lpstr>Slide 9</vt:lpstr>
      <vt:lpstr>Slide 10</vt:lpstr>
      <vt:lpstr>Epithelial Membranes Mucous Membranes       Serous Membranes</vt:lpstr>
      <vt:lpstr>Connective Tissue Membranes Synovial Membranes               Meninges</vt:lpstr>
      <vt:lpstr>Slide 13</vt:lpstr>
      <vt:lpstr>Slide 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Tissues</dc:title>
  <dc:creator>Jacqueline Barge</dc:creator>
  <cp:lastModifiedBy>Jacqueline Barge</cp:lastModifiedBy>
  <cp:revision>1</cp:revision>
  <dcterms:created xsi:type="dcterms:W3CDTF">2008-10-20T18:15:28Z</dcterms:created>
  <dcterms:modified xsi:type="dcterms:W3CDTF">2008-10-20T18:19:03Z</dcterms:modified>
</cp:coreProperties>
</file>