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4" r:id="rId7"/>
    <p:sldId id="265" r:id="rId8"/>
    <p:sldId id="260" r:id="rId9"/>
    <p:sldId id="261" r:id="rId10"/>
    <p:sldId id="262" r:id="rId11"/>
    <p:sldId id="263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/>
    <p:restoredTop sz="94662"/>
  </p:normalViewPr>
  <p:slideViewPr>
    <p:cSldViewPr snapToGrid="0" snapToObjects="1">
      <p:cViewPr varScale="1">
        <p:scale>
          <a:sx n="46" d="100"/>
          <a:sy n="46" d="100"/>
        </p:scale>
        <p:origin x="184" y="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2667-AB62-3649-A029-947CC11AFBDA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7BF3-7A66-D64C-B9E3-70A3AB2A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1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2667-AB62-3649-A029-947CC11AFBDA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7BF3-7A66-D64C-B9E3-70A3AB2A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2667-AB62-3649-A029-947CC11AFBDA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7BF3-7A66-D64C-B9E3-70A3AB2A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2667-AB62-3649-A029-947CC11AFBDA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7BF3-7A66-D64C-B9E3-70A3AB2A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9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2667-AB62-3649-A029-947CC11AFBDA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7BF3-7A66-D64C-B9E3-70A3AB2A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2667-AB62-3649-A029-947CC11AFBDA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7BF3-7A66-D64C-B9E3-70A3AB2A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1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2667-AB62-3649-A029-947CC11AFBDA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7BF3-7A66-D64C-B9E3-70A3AB2A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2667-AB62-3649-A029-947CC11AFBDA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7BF3-7A66-D64C-B9E3-70A3AB2A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5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2667-AB62-3649-A029-947CC11AFBDA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7BF3-7A66-D64C-B9E3-70A3AB2A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8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2667-AB62-3649-A029-947CC11AFBDA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7BF3-7A66-D64C-B9E3-70A3AB2A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2667-AB62-3649-A029-947CC11AFBDA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7BF3-7A66-D64C-B9E3-70A3AB2A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8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A2667-AB62-3649-A029-947CC11AFBDA}" type="datetimeFigureOut">
              <a:rPr lang="en-US" smtClean="0"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D7BF3-7A66-D64C-B9E3-70A3AB2A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9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Evolution</a:t>
            </a:r>
            <a:br>
              <a:rPr lang="en-US" dirty="0" smtClean="0"/>
            </a:br>
            <a:r>
              <a:rPr lang="en-US" dirty="0" smtClean="0"/>
              <a:t>The Big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27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446" y="211015"/>
            <a:ext cx="10949354" cy="645355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Natural Selection</a:t>
            </a:r>
          </a:p>
          <a:p>
            <a:pPr lvl="1"/>
            <a:r>
              <a:rPr lang="en-US" sz="3200" dirty="0" smtClean="0"/>
              <a:t>A process where some individuals in a population have an advantage over others that makes them better suited to their environment so they survive and reproduce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pPr lvl="1"/>
            <a:r>
              <a:rPr lang="en-US" sz="3200" dirty="0" smtClean="0"/>
              <a:t>Condition 1 </a:t>
            </a:r>
          </a:p>
          <a:p>
            <a:pPr lvl="2"/>
            <a:r>
              <a:rPr lang="en-US" sz="3200" dirty="0" smtClean="0"/>
              <a:t>Not all offspring in a population born survive and reproduce</a:t>
            </a:r>
          </a:p>
          <a:p>
            <a:pPr lvl="1"/>
            <a:r>
              <a:rPr lang="en-US" sz="3200" dirty="0" smtClean="0"/>
              <a:t>Condition 2</a:t>
            </a:r>
          </a:p>
          <a:p>
            <a:pPr lvl="2"/>
            <a:r>
              <a:rPr lang="en-US" sz="3200" dirty="0" smtClean="0"/>
              <a:t>Individuals in a population vary in their traits</a:t>
            </a:r>
          </a:p>
          <a:p>
            <a:pPr lvl="1"/>
            <a:r>
              <a:rPr lang="en-US" sz="3200" dirty="0" smtClean="0"/>
              <a:t>Condition 3</a:t>
            </a:r>
          </a:p>
          <a:p>
            <a:pPr lvl="2"/>
            <a:r>
              <a:rPr lang="en-US" sz="3200" dirty="0" smtClean="0"/>
              <a:t>Some variations give individuals a survival and reproductive advantage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02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846" y="931986"/>
            <a:ext cx="10515600" cy="576775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The </a:t>
            </a:r>
            <a:r>
              <a:rPr lang="en-US" sz="3000" dirty="0" smtClean="0"/>
              <a:t>fossil record</a:t>
            </a:r>
          </a:p>
          <a:p>
            <a:pPr lvl="1"/>
            <a:r>
              <a:rPr lang="en-US" sz="3000" dirty="0" smtClean="0"/>
              <a:t>Most fossil species are different than the ones that exist today; Change over </a:t>
            </a:r>
            <a:r>
              <a:rPr lang="en-US" sz="3000" dirty="0" smtClean="0"/>
              <a:t>time</a:t>
            </a:r>
          </a:p>
          <a:p>
            <a:pPr lvl="1"/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Structural similarities among organisms</a:t>
            </a:r>
          </a:p>
          <a:p>
            <a:pPr lvl="1"/>
            <a:r>
              <a:rPr lang="en-US" sz="3000" dirty="0" smtClean="0"/>
              <a:t>Similarities between fossil and living </a:t>
            </a:r>
            <a:r>
              <a:rPr lang="en-US" sz="3000" dirty="0" smtClean="0"/>
              <a:t>species</a:t>
            </a:r>
          </a:p>
          <a:p>
            <a:pPr lvl="1"/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The geographic distribution of organisms</a:t>
            </a:r>
          </a:p>
          <a:p>
            <a:pPr lvl="1"/>
            <a:r>
              <a:rPr lang="en-US" sz="3000" dirty="0" smtClean="0"/>
              <a:t>Where in the world similar species are found; Plate </a:t>
            </a:r>
            <a:r>
              <a:rPr lang="en-US" sz="3000" dirty="0" smtClean="0"/>
              <a:t>tectonics</a:t>
            </a:r>
          </a:p>
          <a:p>
            <a:pPr lvl="1"/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Embryological similarities among organisms</a:t>
            </a:r>
          </a:p>
          <a:p>
            <a:pPr lvl="1"/>
            <a:r>
              <a:rPr lang="en-US" sz="3000" dirty="0" smtClean="0"/>
              <a:t>Similarities among embryos from different </a:t>
            </a:r>
            <a:r>
              <a:rPr lang="en-US" sz="3000" dirty="0" smtClean="0"/>
              <a:t>species</a:t>
            </a:r>
            <a:endParaRPr lang="en-US" sz="3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31985" y="228600"/>
            <a:ext cx="8475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Evidence for Evolution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177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7745"/>
            <a:ext cx="10515600" cy="48192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5.  The </a:t>
            </a:r>
            <a:r>
              <a:rPr lang="en-US" sz="3200" dirty="0"/>
              <a:t>pattern of organism groupings</a:t>
            </a:r>
          </a:p>
          <a:p>
            <a:pPr lvl="1"/>
            <a:r>
              <a:rPr lang="en-US" sz="3200" dirty="0"/>
              <a:t>Hierarchical classification of organisms shows </a:t>
            </a:r>
            <a:r>
              <a:rPr lang="en-US" sz="3200" dirty="0" smtClean="0"/>
              <a:t>relatedness</a:t>
            </a:r>
          </a:p>
          <a:p>
            <a:pPr lvl="1"/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6.  Molecular </a:t>
            </a:r>
            <a:r>
              <a:rPr lang="en-US" sz="3200" dirty="0"/>
              <a:t>similarities among organisms</a:t>
            </a:r>
          </a:p>
          <a:p>
            <a:pPr lvl="1"/>
            <a:r>
              <a:rPr lang="en-US" sz="3200" dirty="0"/>
              <a:t>Similarities among DNA and proteins among different </a:t>
            </a:r>
            <a:r>
              <a:rPr lang="en-US" sz="3200" dirty="0" smtClean="0"/>
              <a:t>species</a:t>
            </a:r>
          </a:p>
          <a:p>
            <a:pPr lvl="1"/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7.  Direct observation of ongoing evolution</a:t>
            </a:r>
          </a:p>
          <a:p>
            <a:pPr lvl="1"/>
            <a:r>
              <a:rPr lang="en-US" sz="3200" dirty="0" smtClean="0"/>
              <a:t>Modern </a:t>
            </a:r>
            <a:r>
              <a:rPr lang="en-US" sz="3200" dirty="0"/>
              <a:t>observation of evolution in species with short generation times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3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Darwin’s alternative explanation to Special Creation -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"In the broadest sense, evolution is merely </a:t>
            </a:r>
            <a:r>
              <a:rPr lang="en-US" dirty="0" smtClean="0"/>
              <a:t>change …</a:t>
            </a:r>
          </a:p>
          <a:p>
            <a:r>
              <a:rPr lang="en-US" b="1" dirty="0" smtClean="0"/>
              <a:t>Biological </a:t>
            </a:r>
            <a:r>
              <a:rPr lang="en-US" b="1" dirty="0"/>
              <a:t>evolution ... is change in the properties of populations of organisms that transcend the lifetime of a single individual. </a:t>
            </a:r>
            <a:r>
              <a:rPr lang="en-US" dirty="0"/>
              <a:t>I</a:t>
            </a:r>
            <a:r>
              <a:rPr lang="en-US" dirty="0" smtClean="0"/>
              <a:t>ndividual </a:t>
            </a:r>
            <a:r>
              <a:rPr lang="en-US" dirty="0"/>
              <a:t>organisms do not </a:t>
            </a:r>
            <a:r>
              <a:rPr lang="en-US" dirty="0" smtClean="0"/>
              <a:t>evolve; populations evolve. </a:t>
            </a:r>
          </a:p>
          <a:p>
            <a:r>
              <a:rPr lang="en-US" dirty="0" smtClean="0"/>
              <a:t>The </a:t>
            </a:r>
            <a:r>
              <a:rPr lang="en-US" dirty="0"/>
              <a:t>changes in populations that are considered evolutionary are those that are inheritable via the genetic material from one generation to the next. </a:t>
            </a:r>
            <a:endParaRPr lang="en-US" dirty="0" smtClean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- </a:t>
            </a:r>
            <a:r>
              <a:rPr lang="en-US" dirty="0"/>
              <a:t>Douglas J. </a:t>
            </a:r>
            <a:r>
              <a:rPr lang="en-US" dirty="0" err="1"/>
              <a:t>Futuyma</a:t>
            </a:r>
            <a:r>
              <a:rPr lang="en-US" dirty="0"/>
              <a:t> in </a:t>
            </a:r>
            <a:r>
              <a:rPr lang="en-US" i="1" dirty="0"/>
              <a:t>Evolutionary Biology</a:t>
            </a:r>
            <a:r>
              <a:rPr lang="en-US" dirty="0"/>
              <a:t>, </a:t>
            </a:r>
            <a:r>
              <a:rPr lang="en-US" dirty="0" err="1"/>
              <a:t>Sinauer</a:t>
            </a:r>
            <a:r>
              <a:rPr lang="en-US" dirty="0"/>
              <a:t> Associates 1986</a:t>
            </a:r>
          </a:p>
        </p:txBody>
      </p:sp>
    </p:spTree>
    <p:extLst>
      <p:ext uri="{BB962C8B-B14F-4D97-AF65-F5344CB8AC3E}">
        <p14:creationId xmlns:p14="http://schemas.microsoft.com/office/powerpoint/2010/main" val="1087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>
            <a:off x="7370618" y="1825625"/>
            <a:ext cx="1163782" cy="501939"/>
          </a:xfrm>
          <a:prstGeom prst="round2Same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ame Side Corner Rectangle 4"/>
          <p:cNvSpPr/>
          <p:nvPr/>
        </p:nvSpPr>
        <p:spPr>
          <a:xfrm>
            <a:off x="6788727" y="2327565"/>
            <a:ext cx="3962400" cy="471054"/>
          </a:xfrm>
          <a:prstGeom prst="round2Same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 Same Side Corner Rectangle 5"/>
          <p:cNvSpPr/>
          <p:nvPr/>
        </p:nvSpPr>
        <p:spPr>
          <a:xfrm>
            <a:off x="3172690" y="4001294"/>
            <a:ext cx="5167746" cy="515288"/>
          </a:xfrm>
          <a:prstGeom prst="round2Same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Darwin’s alternative explanation to Special Creation -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"In the broadest sense, evolution is merely </a:t>
            </a:r>
            <a:r>
              <a:rPr lang="en-US" dirty="0" smtClean="0"/>
              <a:t>change …</a:t>
            </a:r>
          </a:p>
          <a:p>
            <a:r>
              <a:rPr lang="en-US" b="1" dirty="0" smtClean="0"/>
              <a:t>Biological </a:t>
            </a:r>
            <a:r>
              <a:rPr lang="en-US" b="1" dirty="0"/>
              <a:t>evolution ... is change in the properties of populations of organisms that transcend the lifetime of a single individual. </a:t>
            </a:r>
            <a:r>
              <a:rPr lang="en-US" dirty="0"/>
              <a:t>I</a:t>
            </a:r>
            <a:r>
              <a:rPr lang="en-US" dirty="0" smtClean="0"/>
              <a:t>ndividual </a:t>
            </a:r>
            <a:r>
              <a:rPr lang="en-US" dirty="0"/>
              <a:t>organisms do not </a:t>
            </a:r>
            <a:r>
              <a:rPr lang="en-US" dirty="0" smtClean="0"/>
              <a:t>evolve; populations evolve. </a:t>
            </a:r>
          </a:p>
          <a:p>
            <a:r>
              <a:rPr lang="en-US" dirty="0" smtClean="0"/>
              <a:t>The </a:t>
            </a:r>
            <a:r>
              <a:rPr lang="en-US" dirty="0"/>
              <a:t>changes in populations that are considered evolutionary are those that are inheritable via the genetic material from one generation to the next. </a:t>
            </a:r>
            <a:endParaRPr lang="en-US" dirty="0" smtClean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- </a:t>
            </a:r>
            <a:r>
              <a:rPr lang="en-US" dirty="0"/>
              <a:t>Douglas J. </a:t>
            </a:r>
            <a:r>
              <a:rPr lang="en-US" dirty="0" err="1"/>
              <a:t>Futuyma</a:t>
            </a:r>
            <a:r>
              <a:rPr lang="en-US" dirty="0"/>
              <a:t> in </a:t>
            </a:r>
            <a:r>
              <a:rPr lang="en-US" i="1" dirty="0"/>
              <a:t>Evolutionary Biology</a:t>
            </a:r>
            <a:r>
              <a:rPr lang="en-US" dirty="0"/>
              <a:t>, </a:t>
            </a:r>
            <a:r>
              <a:rPr lang="en-US" dirty="0" err="1"/>
              <a:t>Sinauer</a:t>
            </a:r>
            <a:r>
              <a:rPr lang="en-US" dirty="0"/>
              <a:t> Associates 1986</a:t>
            </a:r>
          </a:p>
        </p:txBody>
      </p:sp>
    </p:spTree>
    <p:extLst>
      <p:ext uri="{BB962C8B-B14F-4D97-AF65-F5344CB8AC3E}">
        <p14:creationId xmlns:p14="http://schemas.microsoft.com/office/powerpoint/2010/main" val="39270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5881"/>
            <a:ext cx="10404423" cy="503987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Condition #1 – Not all offspring in a population born survive and reproduce</a:t>
            </a:r>
          </a:p>
          <a:p>
            <a:r>
              <a:rPr lang="en-US" sz="3600" dirty="0" smtClean="0"/>
              <a:t>Condition #2 – Individuals in a population vary in their traits</a:t>
            </a:r>
          </a:p>
          <a:p>
            <a:r>
              <a:rPr lang="en-US" sz="3600" dirty="0" smtClean="0"/>
              <a:t>Condition #3 – Some variations give individuals a survival and reproductive advantage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600" dirty="0" smtClean="0"/>
              <a:t>Natural selection is a process where some organisms in a population have traits that make them better adjusted to an environment so they are better able to survive and reproduce, passing on those traits to succeeding generations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1756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3047"/>
            <a:ext cx="10515600" cy="5855676"/>
          </a:xfrm>
        </p:spPr>
        <p:txBody>
          <a:bodyPr>
            <a:normAutofit fontScale="85000" lnSpcReduction="20000"/>
          </a:bodyPr>
          <a:lstStyle/>
          <a:p>
            <a:r>
              <a:rPr lang="en-US" sz="4600" dirty="0" smtClean="0"/>
              <a:t>Population </a:t>
            </a:r>
          </a:p>
          <a:p>
            <a:pPr lvl="1"/>
            <a:r>
              <a:rPr lang="en-US" sz="4300" dirty="0" smtClean="0"/>
              <a:t>A group of individuals of one species that lives and reproduces in a particular </a:t>
            </a:r>
            <a:r>
              <a:rPr lang="en-US" sz="4300" dirty="0" smtClean="0"/>
              <a:t>area</a:t>
            </a:r>
          </a:p>
          <a:p>
            <a:pPr lvl="1"/>
            <a:endParaRPr lang="en-US" sz="4300" dirty="0" smtClean="0"/>
          </a:p>
          <a:p>
            <a:r>
              <a:rPr lang="en-US" sz="4600" dirty="0" smtClean="0"/>
              <a:t>Trait </a:t>
            </a:r>
          </a:p>
          <a:p>
            <a:pPr lvl="1"/>
            <a:r>
              <a:rPr lang="en-US" sz="4300" dirty="0" smtClean="0"/>
              <a:t>A genetically determined characteristic of an </a:t>
            </a:r>
            <a:r>
              <a:rPr lang="en-US" sz="4300" dirty="0" smtClean="0"/>
              <a:t>organism</a:t>
            </a:r>
          </a:p>
          <a:p>
            <a:pPr lvl="1"/>
            <a:endParaRPr lang="en-US" sz="4300" dirty="0" smtClean="0"/>
          </a:p>
          <a:p>
            <a:r>
              <a:rPr lang="en-US" sz="4600" dirty="0" smtClean="0"/>
              <a:t>Homologous structures </a:t>
            </a:r>
          </a:p>
          <a:p>
            <a:pPr lvl="1"/>
            <a:r>
              <a:rPr lang="en-US" sz="4300" dirty="0" smtClean="0"/>
              <a:t>Structures that look similar in different organisms because they came from a common ancestor. They may not function the same in all organisms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690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6185"/>
            <a:ext cx="10515600" cy="6365630"/>
          </a:xfrm>
        </p:spPr>
        <p:txBody>
          <a:bodyPr>
            <a:noAutofit/>
          </a:bodyPr>
          <a:lstStyle/>
          <a:p>
            <a:r>
              <a:rPr lang="en-US" sz="3200" dirty="0"/>
              <a:t>Mutation </a:t>
            </a:r>
          </a:p>
          <a:p>
            <a:pPr lvl="1"/>
            <a:r>
              <a:rPr lang="en-US" sz="3200" dirty="0"/>
              <a:t>A spontaneous change in an organism’s genetic material (DNA</a:t>
            </a:r>
            <a:r>
              <a:rPr lang="en-US" sz="3200" dirty="0" smtClean="0"/>
              <a:t>)</a:t>
            </a:r>
          </a:p>
          <a:p>
            <a:pPr lvl="1"/>
            <a:endParaRPr lang="en-US" sz="3200" dirty="0"/>
          </a:p>
          <a:p>
            <a:r>
              <a:rPr lang="en-US" sz="3200" dirty="0"/>
              <a:t>Adaptation</a:t>
            </a:r>
          </a:p>
          <a:p>
            <a:pPr lvl="1"/>
            <a:r>
              <a:rPr lang="en-US" sz="3200" dirty="0"/>
              <a:t>A mutation that helps an organism survive in its </a:t>
            </a:r>
            <a:r>
              <a:rPr lang="en-US" sz="3200" dirty="0" smtClean="0"/>
              <a:t>environment</a:t>
            </a:r>
          </a:p>
          <a:p>
            <a:pPr lvl="1"/>
            <a:endParaRPr lang="en-US" sz="3200" dirty="0" smtClean="0"/>
          </a:p>
          <a:p>
            <a:r>
              <a:rPr lang="en-US" sz="3200" dirty="0"/>
              <a:t>Selective pressure</a:t>
            </a:r>
          </a:p>
          <a:p>
            <a:pPr lvl="1"/>
            <a:r>
              <a:rPr lang="en-US" sz="3200" dirty="0"/>
              <a:t>Pressure from the environment on an organism that favors some traits over others, allowing one organism to have an advantage over </a:t>
            </a:r>
            <a:r>
              <a:rPr lang="en-US" sz="3200" dirty="0" smtClean="0"/>
              <a:t>another</a:t>
            </a:r>
          </a:p>
        </p:txBody>
      </p:sp>
    </p:spTree>
    <p:extLst>
      <p:ext uri="{BB962C8B-B14F-4D97-AF65-F5344CB8AC3E}">
        <p14:creationId xmlns:p14="http://schemas.microsoft.com/office/powerpoint/2010/main" val="59638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4108"/>
            <a:ext cx="10515600" cy="5842855"/>
          </a:xfrm>
        </p:spPr>
        <p:txBody>
          <a:bodyPr>
            <a:noAutofit/>
          </a:bodyPr>
          <a:lstStyle/>
          <a:p>
            <a:r>
              <a:rPr lang="en-US" sz="3200" dirty="0"/>
              <a:t>Species</a:t>
            </a:r>
          </a:p>
          <a:p>
            <a:pPr lvl="1"/>
            <a:r>
              <a:rPr lang="en-US" sz="3200" dirty="0"/>
              <a:t>Older definition: individuals in a population who can mate and produce offspring</a:t>
            </a:r>
          </a:p>
          <a:p>
            <a:pPr lvl="1"/>
            <a:r>
              <a:rPr lang="en-US" sz="3200" dirty="0"/>
              <a:t>Newer definition: Ecological species – a population whose habitats and behaviors keep them from interbreeding</a:t>
            </a:r>
          </a:p>
          <a:p>
            <a:endParaRPr lang="en-US" sz="3200" dirty="0" smtClean="0"/>
          </a:p>
          <a:p>
            <a:r>
              <a:rPr lang="en-US" sz="3200" dirty="0"/>
              <a:t>Speciation – a new species forming</a:t>
            </a:r>
          </a:p>
          <a:p>
            <a:pPr lvl="1"/>
            <a:r>
              <a:rPr lang="en-US" sz="3200" dirty="0"/>
              <a:t>Geographic isolation  - when two populations of a single species are separated from one another and begin to change</a:t>
            </a:r>
          </a:p>
          <a:p>
            <a:pPr lvl="1"/>
            <a:r>
              <a:rPr lang="en-US" sz="3200" dirty="0"/>
              <a:t>Reproductive isolation – organisms that cannot interbreed in nature to produce </a:t>
            </a:r>
            <a:r>
              <a:rPr lang="en-US" sz="3200" dirty="0" smtClean="0"/>
              <a:t>offspring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120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2031"/>
            <a:ext cx="10515600" cy="57549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Extinction</a:t>
            </a:r>
            <a:endParaRPr lang="en-US" sz="3200" dirty="0" smtClean="0"/>
          </a:p>
          <a:p>
            <a:pPr lvl="1"/>
            <a:r>
              <a:rPr lang="en-US" sz="3200" dirty="0" smtClean="0"/>
              <a:t>The end of an organism or a species; The death of the last individual of a </a:t>
            </a:r>
            <a:r>
              <a:rPr lang="en-US" sz="3200" dirty="0" smtClean="0"/>
              <a:t>species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Convergent Evolution</a:t>
            </a:r>
          </a:p>
          <a:p>
            <a:pPr marL="457200" lvl="1" indent="0">
              <a:buNone/>
            </a:pPr>
            <a:r>
              <a:rPr lang="en-US" sz="3200" dirty="0" smtClean="0"/>
              <a:t>Organisms not closely related evolve similar traits as a result of similar environments or ecological niches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319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108" y="228600"/>
            <a:ext cx="11019692" cy="6471138"/>
          </a:xfrm>
        </p:spPr>
        <p:txBody>
          <a:bodyPr>
            <a:noAutofit/>
          </a:bodyPr>
          <a:lstStyle/>
          <a:p>
            <a:r>
              <a:rPr lang="en-US" sz="3000" dirty="0" smtClean="0"/>
              <a:t>Evolution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000" dirty="0" smtClean="0"/>
              <a:t>Species evolve, not individuals</a:t>
            </a:r>
          </a:p>
          <a:p>
            <a:pPr marL="1371600" lvl="2" indent="-457200">
              <a:buFont typeface="+mj-lt"/>
              <a:buAutoNum type="arabicPeriod"/>
            </a:pPr>
            <a:endParaRPr lang="en-US" sz="3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3000" dirty="0" smtClean="0"/>
              <a:t>Species evolve from common ancestors</a:t>
            </a:r>
          </a:p>
          <a:p>
            <a:pPr marL="914400" lvl="1" indent="-457200">
              <a:buFont typeface="+mj-lt"/>
              <a:buAutoNum type="arabicPeriod"/>
            </a:pPr>
            <a:endParaRPr lang="en-US" sz="3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3000" dirty="0" smtClean="0"/>
              <a:t>New species form from existing </a:t>
            </a:r>
            <a:r>
              <a:rPr lang="en-US" sz="3000" dirty="0" smtClean="0"/>
              <a:t>species</a:t>
            </a:r>
            <a:endParaRPr lang="en-US" sz="3000" dirty="0" smtClean="0"/>
          </a:p>
          <a:p>
            <a:pPr marL="914400" lvl="1" indent="-457200">
              <a:buFont typeface="+mj-lt"/>
              <a:buAutoNum type="arabicPeriod"/>
            </a:pPr>
            <a:endParaRPr lang="en-US" sz="3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3000" dirty="0" smtClean="0"/>
              <a:t>Evolution usually occurs gradually; It </a:t>
            </a:r>
            <a:r>
              <a:rPr lang="en-US" sz="3000" i="1" dirty="0" smtClean="0"/>
              <a:t>can</a:t>
            </a:r>
            <a:r>
              <a:rPr lang="en-US" sz="3000" dirty="0" smtClean="0"/>
              <a:t> occur in a shorter timeline</a:t>
            </a:r>
          </a:p>
          <a:p>
            <a:pPr marL="914400" lvl="1" indent="-457200">
              <a:buFont typeface="+mj-lt"/>
              <a:buAutoNum type="arabicPeriod"/>
            </a:pPr>
            <a:endParaRPr lang="en-US" sz="3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3000" dirty="0" smtClean="0"/>
              <a:t>Natural selection is the most important mechanism by which adaptive evolution occurs. It causes traits of a group to change over time.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1433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670</Words>
  <Application>Microsoft Macintosh PowerPoint</Application>
  <PresentationFormat>Widescreen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Arial</vt:lpstr>
      <vt:lpstr>Office Theme</vt:lpstr>
      <vt:lpstr>Evolution The Big Picture</vt:lpstr>
      <vt:lpstr>Darwin’s alternative explanation to Special Creation - Evolution</vt:lpstr>
      <vt:lpstr>Darwin’s alternative explanation to Special Creation - Evolution</vt:lpstr>
      <vt:lpstr>Natural Selection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Evidence for Evolution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The Big Picture</dc:title>
  <dc:creator>Barge, Jacqueline C</dc:creator>
  <cp:lastModifiedBy>Barge, Jacqueline C</cp:lastModifiedBy>
  <cp:revision>28</cp:revision>
  <dcterms:created xsi:type="dcterms:W3CDTF">2015-11-08T03:56:30Z</dcterms:created>
  <dcterms:modified xsi:type="dcterms:W3CDTF">2015-11-23T03:30:12Z</dcterms:modified>
</cp:coreProperties>
</file>