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58" r:id="rId4"/>
    <p:sldId id="257" r:id="rId5"/>
    <p:sldId id="259" r:id="rId6"/>
    <p:sldId id="260" r:id="rId7"/>
    <p:sldId id="261" r:id="rId8"/>
    <p:sldId id="263" r:id="rId9"/>
    <p:sldId id="264" r:id="rId10"/>
    <p:sldId id="265" r:id="rId11"/>
    <p:sldId id="267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/>
    <p:restoredTop sz="78702"/>
  </p:normalViewPr>
  <p:slideViewPr>
    <p:cSldViewPr snapToGrid="0" snapToObjects="1">
      <p:cViewPr varScale="1">
        <p:scale>
          <a:sx n="64" d="100"/>
          <a:sy n="64" d="100"/>
        </p:scale>
        <p:origin x="7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D64AF-4837-AF4C-91E7-5D78C8AB0559}" type="datetimeFigureOut">
              <a:rPr lang="en-US" smtClean="0"/>
              <a:t>12/6/16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44751-DA82-1945-873D-8A8B76EEB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2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1C571DF-8EA4-C54C-8E60-175D68160F28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Dye molecules diffuse across a membrane. At equilibrium, the concentration of dye is the same throughout the container. </a:t>
            </a:r>
          </a:p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Diffusion – the movement of molecules from high concentration to low</a:t>
            </a:r>
          </a:p>
        </p:txBody>
      </p:sp>
    </p:spTree>
    <p:extLst>
      <p:ext uri="{BB962C8B-B14F-4D97-AF65-F5344CB8AC3E}">
        <p14:creationId xmlns:p14="http://schemas.microsoft.com/office/powerpoint/2010/main" val="120656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316E2F5-EAC6-884F-9CE0-6B13BB2A9BE4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Both diffusion and facilitated diffusion are forms of passive transport, as neither process requires the cell to expend energy. In facilitated diffusion, solute particles pass through a channel in a transport protein. </a:t>
            </a:r>
          </a:p>
        </p:txBody>
      </p:sp>
    </p:spTree>
    <p:extLst>
      <p:ext uri="{BB962C8B-B14F-4D97-AF65-F5344CB8AC3E}">
        <p14:creationId xmlns:p14="http://schemas.microsoft.com/office/powerpoint/2010/main" val="668276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53E6AA9-0B97-644E-9CC8-F576257FBF61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A selectively permeable membrane (the bag) separates two solutions of different sugar concentrations. Sugar molecules cannot pass through the membrane. </a:t>
            </a:r>
          </a:p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Osmosis – the passage of water</a:t>
            </a:r>
          </a:p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Hypertonic – higher concentration of solute</a:t>
            </a:r>
          </a:p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Hypotonic – lower concentration of solute</a:t>
            </a:r>
          </a:p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Isotonic – concentrations of solute equal</a:t>
            </a:r>
          </a:p>
        </p:txBody>
      </p:sp>
    </p:spTree>
    <p:extLst>
      <p:ext uri="{BB962C8B-B14F-4D97-AF65-F5344CB8AC3E}">
        <p14:creationId xmlns:p14="http://schemas.microsoft.com/office/powerpoint/2010/main" val="1882664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9CA6B2F-C411-1340-B4AC-CDA8230B6353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Like an enzyme, a transport protein recognizes a specific solute, molecule or ion. During active transport, the protein uses energy, usually moving the solute in a direction from lesser concentration to greater concentration. </a:t>
            </a:r>
          </a:p>
        </p:txBody>
      </p:sp>
    </p:spTree>
    <p:extLst>
      <p:ext uri="{BB962C8B-B14F-4D97-AF65-F5344CB8AC3E}">
        <p14:creationId xmlns:p14="http://schemas.microsoft.com/office/powerpoint/2010/main" val="760401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1E7D-4FC7-6742-AC54-7B28927125E3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40F4-FE38-5048-B317-EA79B0227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1E7D-4FC7-6742-AC54-7B28927125E3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40F4-FE38-5048-B317-EA79B0227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4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1E7D-4FC7-6742-AC54-7B28927125E3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40F4-FE38-5048-B317-EA79B0227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72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9E791-0F31-A746-8543-B28456A920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44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1E7D-4FC7-6742-AC54-7B28927125E3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40F4-FE38-5048-B317-EA79B0227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16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1E7D-4FC7-6742-AC54-7B28927125E3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40F4-FE38-5048-B317-EA79B0227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6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1E7D-4FC7-6742-AC54-7B28927125E3}" type="datetimeFigureOut">
              <a:rPr lang="en-US" smtClean="0"/>
              <a:t>12/6/16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40F4-FE38-5048-B317-EA79B0227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92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1E7D-4FC7-6742-AC54-7B28927125E3}" type="datetimeFigureOut">
              <a:rPr lang="en-US" smtClean="0"/>
              <a:t>12/6/16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40F4-FE38-5048-B317-EA79B0227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9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1E7D-4FC7-6742-AC54-7B28927125E3}" type="datetimeFigureOut">
              <a:rPr lang="en-US" smtClean="0"/>
              <a:t>12/6/16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40F4-FE38-5048-B317-EA79B0227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04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1E7D-4FC7-6742-AC54-7B28927125E3}" type="datetimeFigureOut">
              <a:rPr lang="en-US" smtClean="0"/>
              <a:t>12/6/16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40F4-FE38-5048-B317-EA79B0227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81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1E7D-4FC7-6742-AC54-7B28927125E3}" type="datetimeFigureOut">
              <a:rPr lang="en-US" smtClean="0"/>
              <a:t>12/6/16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40F4-FE38-5048-B317-EA79B0227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1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1E7D-4FC7-6742-AC54-7B28927125E3}" type="datetimeFigureOut">
              <a:rPr lang="en-US" smtClean="0"/>
              <a:t>12/6/16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40F4-FE38-5048-B317-EA79B0227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5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41E7D-4FC7-6742-AC54-7B28927125E3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040F4-FE38-5048-B317-EA79B0227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4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Movement Across </a:t>
            </a:r>
            <a:br>
              <a:rPr lang="en-US" dirty="0" smtClean="0"/>
            </a:br>
            <a:r>
              <a:rPr lang="en-US" dirty="0" smtClean="0"/>
              <a:t>Membranes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55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178" y="194872"/>
            <a:ext cx="712969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4518" y="1484026"/>
            <a:ext cx="31779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It takes </a:t>
            </a:r>
          </a:p>
          <a:p>
            <a:pPr algn="ctr"/>
            <a:r>
              <a:rPr lang="en-US" sz="4000" dirty="0" smtClean="0"/>
              <a:t>24 – 26 hours to create an egg 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So</a:t>
            </a:r>
          </a:p>
          <a:p>
            <a:pPr algn="ctr"/>
            <a:r>
              <a:rPr lang="en-US" sz="4000" dirty="0" smtClean="0"/>
              <a:t> ~ 1 egg/day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93757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550" y="469900"/>
            <a:ext cx="97409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50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08" y="674558"/>
            <a:ext cx="9670286" cy="59510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89008" y="28227"/>
            <a:ext cx="5966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You Can’t Tell the Difference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3253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844" y="1272187"/>
            <a:ext cx="6477000" cy="5422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0352" y="89940"/>
            <a:ext cx="4749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Shell-less Eggs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12835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7535"/>
            <a:ext cx="10515600" cy="3122354"/>
          </a:xfrm>
        </p:spPr>
        <p:txBody>
          <a:bodyPr>
            <a:normAutofit/>
          </a:bodyPr>
          <a:lstStyle/>
          <a:p>
            <a:r>
              <a:rPr lang="en-US" dirty="0" smtClean="0"/>
              <a:t>Solvent – the substance that dissolves something else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Solute – the substance that gets dissolved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878" y="3260323"/>
            <a:ext cx="7968955" cy="385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3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935162"/>
          </a:xfrm>
        </p:spPr>
        <p:txBody>
          <a:bodyPr/>
          <a:lstStyle/>
          <a:p>
            <a:pPr eaLnBrk="1" hangingPunct="1"/>
            <a:r>
              <a:rPr lang="en-US" altLang="en-US" b="1">
                <a:ea typeface="ＭＳ Ｐゴシック" charset="-128"/>
              </a:rPr>
              <a:t>DIFFUSION</a:t>
            </a:r>
            <a:br>
              <a:rPr lang="en-US" altLang="en-US" b="1">
                <a:ea typeface="ＭＳ Ｐゴシック" charset="-128"/>
              </a:rPr>
            </a:br>
            <a:r>
              <a:rPr lang="en-US" altLang="en-US" b="1">
                <a:ea typeface="ＭＳ Ｐゴシック" charset="-128"/>
              </a:rPr>
              <a:t>Getting to Equilibrium </a:t>
            </a:r>
          </a:p>
        </p:txBody>
      </p:sp>
      <p:pic>
        <p:nvPicPr>
          <p:cNvPr id="76803" name="Picture 5" descr="Figure 6-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1"/>
            <a:ext cx="91440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06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ea typeface="ＭＳ Ｐゴシック" charset="-128"/>
              </a:rPr>
              <a:t>Passive </a:t>
            </a:r>
            <a:r>
              <a:rPr lang="en-US" altLang="en-US" b="1" dirty="0" smtClean="0">
                <a:ea typeface="ＭＳ Ｐゴシック" charset="-128"/>
              </a:rPr>
              <a:t>Transport – No extra energy needed</a:t>
            </a:r>
            <a:endParaRPr lang="en-US" altLang="en-US" b="1" dirty="0">
              <a:ea typeface="ＭＳ Ｐゴシック" charset="-128"/>
            </a:endParaRPr>
          </a:p>
        </p:txBody>
      </p:sp>
      <p:pic>
        <p:nvPicPr>
          <p:cNvPr id="78852" name="Picture 5" descr="Figure 6-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1219201"/>
            <a:ext cx="898842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08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35052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Osmosis</a:t>
            </a:r>
          </a:p>
        </p:txBody>
      </p:sp>
      <p:pic>
        <p:nvPicPr>
          <p:cNvPr id="80899" name="Picture 5" descr="Figure 6-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6038"/>
            <a:ext cx="3970338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33600" y="1752600"/>
            <a:ext cx="32766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/>
              <a:t>Selectively permeable membrane = lets through only some molecules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Osmosis – passage of water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Hypertonic – higher [solute]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Hypotonic – lower [solute]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Isotonic – equal [solute]</a:t>
            </a:r>
          </a:p>
          <a:p>
            <a:pPr eaLnBrk="1" hangingPunct="1"/>
            <a:endParaRPr lang="en-US" altLang="en-US" sz="2000"/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[ ] = concentration</a:t>
            </a:r>
          </a:p>
          <a:p>
            <a:pPr eaLnBrk="1" hangingPunct="1"/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179800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19200"/>
            <a:ext cx="67818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Rectangle 25"/>
          <p:cNvSpPr>
            <a:spLocks noGrp="1" noChangeArrowheads="1"/>
          </p:cNvSpPr>
          <p:nvPr>
            <p:ph type="title" sz="quarter"/>
          </p:nvPr>
        </p:nvSpPr>
        <p:spPr>
          <a:xfrm>
            <a:off x="1981200" y="152401"/>
            <a:ext cx="8229600" cy="868363"/>
          </a:xfrm>
        </p:spPr>
        <p:txBody>
          <a:bodyPr/>
          <a:lstStyle/>
          <a:p>
            <a:pPr eaLnBrk="1" hangingPunct="1"/>
            <a:r>
              <a:rPr lang="en-US" altLang="en-US" b="1">
                <a:ea typeface="ＭＳ Ｐゴシック" charset="-128"/>
              </a:rPr>
              <a:t>Example of Osmosis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4600" y="6019800"/>
            <a:ext cx="815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B. If the cell ruptures = hemolysis		C. If the cell shrinks = crenation</a:t>
            </a:r>
          </a:p>
        </p:txBody>
      </p:sp>
    </p:spTree>
    <p:extLst>
      <p:ext uri="{BB962C8B-B14F-4D97-AF65-F5344CB8AC3E}">
        <p14:creationId xmlns:p14="http://schemas.microsoft.com/office/powerpoint/2010/main" val="211141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ea typeface="ＭＳ Ｐゴシック" charset="-128"/>
              </a:rPr>
              <a:t>ACTIVE </a:t>
            </a:r>
            <a:r>
              <a:rPr lang="en-US" altLang="en-US" b="1" dirty="0" smtClean="0">
                <a:ea typeface="ＭＳ Ｐゴシック" charset="-128"/>
              </a:rPr>
              <a:t>TRANSPORT – Energy Needed</a:t>
            </a:r>
            <a:endParaRPr lang="en-US" altLang="en-US" b="1" dirty="0">
              <a:ea typeface="ＭＳ Ｐゴシック" charset="-128"/>
            </a:endParaRPr>
          </a:p>
        </p:txBody>
      </p:sp>
      <p:pic>
        <p:nvPicPr>
          <p:cNvPr id="83971" name="Picture 10" descr="space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739" y="2687639"/>
            <a:ext cx="9525" cy="9525"/>
          </a:xfrm>
        </p:spPr>
      </p:pic>
      <p:pic>
        <p:nvPicPr>
          <p:cNvPr id="83972" name="Picture 16" descr="spac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86739" y="2687639"/>
            <a:ext cx="9525" cy="9525"/>
          </a:xfrm>
          <a:noFill/>
        </p:spPr>
      </p:pic>
      <p:pic>
        <p:nvPicPr>
          <p:cNvPr id="83973" name="Picture 20" descr="spac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739" y="5027614"/>
            <a:ext cx="9525" cy="9525"/>
          </a:xfrm>
          <a:noFill/>
        </p:spPr>
      </p:pic>
      <p:pic>
        <p:nvPicPr>
          <p:cNvPr id="83974" name="Picture 24" descr="spacer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86739" y="5027614"/>
            <a:ext cx="9525" cy="9525"/>
          </a:xfrm>
          <a:noFill/>
        </p:spPr>
      </p:pic>
      <p:pic>
        <p:nvPicPr>
          <p:cNvPr id="83975" name="Picture 28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3424239"/>
            <a:ext cx="40005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6" name="Picture 29" descr="06-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27188"/>
            <a:ext cx="9144000" cy="523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6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08074" y="659219"/>
            <a:ext cx="1033484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Solvent</a:t>
            </a:r>
            <a:br>
              <a:rPr lang="en-US" sz="3600" dirty="0" smtClean="0"/>
            </a:br>
            <a:r>
              <a:rPr lang="en-US" sz="3600" dirty="0" smtClean="0"/>
              <a:t>Solute</a:t>
            </a:r>
            <a:br>
              <a:rPr lang="en-US" sz="3600" dirty="0" smtClean="0"/>
            </a:br>
            <a:r>
              <a:rPr lang="en-US" sz="3600" dirty="0" smtClean="0"/>
              <a:t>Concentration Gradient</a:t>
            </a:r>
            <a:br>
              <a:rPr lang="en-US" sz="3600" dirty="0" smtClean="0"/>
            </a:br>
            <a:r>
              <a:rPr lang="en-US" sz="3600" dirty="0" smtClean="0"/>
              <a:t>Diffusion</a:t>
            </a:r>
            <a:br>
              <a:rPr lang="en-US" sz="3600" dirty="0" smtClean="0"/>
            </a:br>
            <a:r>
              <a:rPr lang="en-US" sz="3600" dirty="0" smtClean="0"/>
              <a:t>Passive Transport</a:t>
            </a:r>
            <a:br>
              <a:rPr lang="en-US" sz="3600" dirty="0" smtClean="0"/>
            </a:br>
            <a:r>
              <a:rPr lang="en-US" sz="3600" dirty="0" smtClean="0"/>
              <a:t>Facilitated Diffusion</a:t>
            </a:r>
            <a:br>
              <a:rPr lang="en-US" sz="3600" dirty="0" smtClean="0"/>
            </a:br>
            <a:r>
              <a:rPr lang="en-US" sz="3600" dirty="0" smtClean="0"/>
              <a:t>Osmosis</a:t>
            </a:r>
            <a:br>
              <a:rPr lang="en-US" sz="3600" dirty="0" smtClean="0"/>
            </a:br>
            <a:r>
              <a:rPr lang="en-US" sz="3600" dirty="0" smtClean="0"/>
              <a:t>Selectively Permeable Membrane</a:t>
            </a:r>
            <a:br>
              <a:rPr lang="en-US" sz="3600" dirty="0" smtClean="0"/>
            </a:br>
            <a:r>
              <a:rPr lang="en-US" sz="3600" dirty="0" smtClean="0"/>
              <a:t>Hemolysis</a:t>
            </a:r>
            <a:br>
              <a:rPr lang="en-US" sz="3600" dirty="0" smtClean="0"/>
            </a:br>
            <a:r>
              <a:rPr lang="en-US" sz="3600" dirty="0" smtClean="0"/>
              <a:t>Crenation</a:t>
            </a:r>
            <a:br>
              <a:rPr lang="en-US" sz="3600" dirty="0" smtClean="0"/>
            </a:br>
            <a:r>
              <a:rPr lang="en-US" sz="3600" dirty="0" smtClean="0"/>
              <a:t>Active Transport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6437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352" y="365125"/>
            <a:ext cx="8155898" cy="132556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A Chicken Egg – A Single Cell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871" y="1973704"/>
            <a:ext cx="3289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55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260</Words>
  <Application>Microsoft Macintosh PowerPoint</Application>
  <PresentationFormat>Widescreen</PresentationFormat>
  <Paragraphs>43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ＭＳ Ｐゴシック</vt:lpstr>
      <vt:lpstr>Office Theme</vt:lpstr>
      <vt:lpstr>Movement Across  Membranes</vt:lpstr>
      <vt:lpstr>Solvent – the substance that dissolves something else  Solute – the substance that gets dissolved</vt:lpstr>
      <vt:lpstr>DIFFUSION Getting to Equilibrium </vt:lpstr>
      <vt:lpstr>Passive Transport – No extra energy needed</vt:lpstr>
      <vt:lpstr>Osmosis</vt:lpstr>
      <vt:lpstr>Example of Osmosis</vt:lpstr>
      <vt:lpstr>ACTIVE TRANSPORT – Energy Needed</vt:lpstr>
      <vt:lpstr>PowerPoint Presentation</vt:lpstr>
      <vt:lpstr>A Chicken Egg – A Single Cell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Movement Across  Membranes</dc:title>
  <dc:creator>Barge, Jacqueline C</dc:creator>
  <cp:lastModifiedBy>Barge, Jacqueline C</cp:lastModifiedBy>
  <cp:revision>9</cp:revision>
  <dcterms:created xsi:type="dcterms:W3CDTF">2015-12-07T16:31:47Z</dcterms:created>
  <dcterms:modified xsi:type="dcterms:W3CDTF">2016-12-06T14:32:53Z</dcterms:modified>
</cp:coreProperties>
</file>