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2" r:id="rId3"/>
    <p:sldId id="273" r:id="rId4"/>
    <p:sldId id="274" r:id="rId5"/>
    <p:sldId id="266" r:id="rId6"/>
    <p:sldId id="267" r:id="rId7"/>
    <p:sldId id="271" r:id="rId8"/>
    <p:sldId id="268" r:id="rId9"/>
    <p:sldId id="265" r:id="rId10"/>
    <p:sldId id="257" r:id="rId11"/>
    <p:sldId id="269" r:id="rId12"/>
    <p:sldId id="258" r:id="rId13"/>
    <p:sldId id="259" r:id="rId14"/>
    <p:sldId id="260" r:id="rId15"/>
    <p:sldId id="261" r:id="rId16"/>
    <p:sldId id="262" r:id="rId17"/>
    <p:sldId id="263" r:id="rId18"/>
    <p:sldId id="264" r:id="rId19"/>
    <p:sldId id="27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ge, Jacqueline C" initials="BJ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p:restoredTop sz="78372"/>
  </p:normalViewPr>
  <p:slideViewPr>
    <p:cSldViewPr>
      <p:cViewPr varScale="1">
        <p:scale>
          <a:sx n="55" d="100"/>
          <a:sy n="55" d="100"/>
        </p:scale>
        <p:origin x="18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936" y="20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83B8CA0-E180-2D4F-9F5F-952B7921A214}" type="datetime1">
              <a:rPr lang="en-US" altLang="en-US"/>
              <a:pPr/>
              <a:t>6/2/16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C9BFA3A-52D0-9F4C-B130-DDE781BE60BF}" type="slidenum">
              <a:rPr lang="en-US" altLang="en-US"/>
              <a:pPr/>
              <a:t>‹#›</a:t>
            </a:fld>
            <a:endParaRPr lang="en-US" altLang="en-US"/>
          </a:p>
        </p:txBody>
      </p:sp>
    </p:spTree>
    <p:extLst>
      <p:ext uri="{BB962C8B-B14F-4D97-AF65-F5344CB8AC3E}">
        <p14:creationId xmlns:p14="http://schemas.microsoft.com/office/powerpoint/2010/main" val="17803573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dirty="0">
              <a:ea typeface="ＭＳ Ｐゴシック"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E423DB8-CD15-1249-B59B-F3DE2299C298}" type="slidenum">
              <a:rPr lang="en-US" altLang="en-US" sz="1200"/>
              <a:pPr eaLnBrk="1" hangingPunct="1"/>
              <a:t>1</a:t>
            </a:fld>
            <a:endParaRPr lang="en-US" altLang="en-US" sz="1200"/>
          </a:p>
        </p:txBody>
      </p:sp>
    </p:spTree>
    <p:extLst>
      <p:ext uri="{BB962C8B-B14F-4D97-AF65-F5344CB8AC3E}">
        <p14:creationId xmlns:p14="http://schemas.microsoft.com/office/powerpoint/2010/main" val="1576596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Karyotype displays are made when chromosomes are visible during metaphase; therefore, each chromosome actually consists of two chromatids. In a true karyotype you would not be able to distinguish the sister chromatids. This illustration, however, shows how a homologous pair would look if you could distinguish the sister chromatids on each chromosome. </a:t>
            </a:r>
          </a:p>
          <a:p>
            <a:pPr eaLnBrk="1" hangingPunct="1">
              <a:spcBef>
                <a:spcPct val="0"/>
              </a:spcBef>
            </a:pPr>
            <a:endParaRPr lang="en-US" altLang="en-US">
              <a:ea typeface="ＭＳ Ｐゴシック"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6F02657-4FE5-6C4C-8019-7217A0719B18}" type="slidenum">
              <a:rPr lang="en-US" altLang="en-US" sz="1200"/>
              <a:pPr eaLnBrk="1" hangingPunct="1"/>
              <a:t>10</a:t>
            </a:fld>
            <a:endParaRPr lang="en-US" altLang="en-US" sz="1200"/>
          </a:p>
        </p:txBody>
      </p:sp>
    </p:spTree>
    <p:extLst>
      <p:ext uri="{BB962C8B-B14F-4D97-AF65-F5344CB8AC3E}">
        <p14:creationId xmlns:p14="http://schemas.microsoft.com/office/powerpoint/2010/main" val="49946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Can’t see the sister chromatids</a:t>
            </a:r>
          </a:p>
          <a:p>
            <a:pPr eaLnBrk="1" hangingPunct="1">
              <a:spcBef>
                <a:spcPct val="0"/>
              </a:spcBef>
            </a:pPr>
            <a:endParaRPr lang="en-US" altLang="en-US">
              <a:ea typeface="ＭＳ Ｐゴシック" charset="-128"/>
            </a:endParaRPr>
          </a:p>
          <a:p>
            <a:pPr eaLnBrk="1" hangingPunct="1">
              <a:spcBef>
                <a:spcPct val="0"/>
              </a:spcBef>
            </a:pPr>
            <a:endParaRPr lang="en-US" altLang="en-US">
              <a:ea typeface="ＭＳ Ｐゴシック"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9107678-2E30-4149-A247-EC2D2A1967BD}" type="slidenum">
              <a:rPr lang="en-US" altLang="en-US" sz="1200"/>
              <a:pPr eaLnBrk="1" hangingPunct="1"/>
              <a:t>11</a:t>
            </a:fld>
            <a:endParaRPr lang="en-US" altLang="en-US" sz="1200"/>
          </a:p>
        </p:txBody>
      </p:sp>
    </p:spTree>
    <p:extLst>
      <p:ext uri="{BB962C8B-B14F-4D97-AF65-F5344CB8AC3E}">
        <p14:creationId xmlns:p14="http://schemas.microsoft.com/office/powerpoint/2010/main" val="1740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In the human life cycle a haploid egg and sperm fuse and form a diploid zygote. Mitosis produces an embryo with numerous cells that continue to multiply and develop.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5F4DFB7-025C-7F4C-8779-3F6E96D1A6C4}" type="slidenum">
              <a:rPr lang="en-US" altLang="en-US" sz="1200"/>
              <a:pPr eaLnBrk="1" hangingPunct="1"/>
              <a:t>12</a:t>
            </a:fld>
            <a:endParaRPr lang="en-US" altLang="en-US" sz="1200"/>
          </a:p>
        </p:txBody>
      </p:sp>
    </p:spTree>
    <p:extLst>
      <p:ext uri="{BB962C8B-B14F-4D97-AF65-F5344CB8AC3E}">
        <p14:creationId xmlns:p14="http://schemas.microsoft.com/office/powerpoint/2010/main" val="41664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This simplified diagram highlights the major points that distinguish meiosis from mitosis. Meiosis produces four haploid cells, rather than two diploid cells. Also, meiosis involves two divisions, whereas mitosis involves only one.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N  = the </a:t>
            </a:r>
            <a:r>
              <a:rPr lang="en-US" altLang="en-US" dirty="0" smtClean="0">
                <a:ea typeface="ＭＳ Ｐゴシック" charset="-128"/>
              </a:rPr>
              <a:t>number </a:t>
            </a:r>
            <a:r>
              <a:rPr lang="en-US" altLang="en-US" dirty="0">
                <a:ea typeface="ＭＳ Ｐゴシック" charset="-128"/>
              </a:rPr>
              <a:t>of chromosomes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5E0D3C8-D0CA-5543-B5A8-937D1EDE08A6}" type="slidenum">
              <a:rPr lang="en-US" altLang="en-US" sz="1200"/>
              <a:pPr eaLnBrk="1" hangingPunct="1"/>
              <a:t>13</a:t>
            </a:fld>
            <a:endParaRPr lang="en-US" altLang="en-US" sz="1200"/>
          </a:p>
        </p:txBody>
      </p:sp>
    </p:spTree>
    <p:extLst>
      <p:ext uri="{BB962C8B-B14F-4D97-AF65-F5344CB8AC3E}">
        <p14:creationId xmlns:p14="http://schemas.microsoft.com/office/powerpoint/2010/main" val="177927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The stages of meiosis begin after interphase. (This example starts with a cell that has two homologous pairs of chromosomes, 2</a:t>
            </a:r>
            <a:r>
              <a:rPr lang="en-US" altLang="en-US" i="1" dirty="0">
                <a:ea typeface="ＭＳ Ｐゴシック" charset="-128"/>
              </a:rPr>
              <a:t>n</a:t>
            </a:r>
            <a:r>
              <a:rPr lang="en-US" altLang="en-US" dirty="0">
                <a:ea typeface="ＭＳ Ｐゴシック" charset="-128"/>
              </a:rPr>
              <a:t> = 4.)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Prophase I = </a:t>
            </a:r>
            <a:r>
              <a:rPr lang="en-US" altLang="en-US" dirty="0" smtClean="0">
                <a:ea typeface="ＭＳ Ｐゴシック" charset="-128"/>
              </a:rPr>
              <a:t>tetrads</a:t>
            </a:r>
            <a:r>
              <a:rPr lang="en-US" altLang="en-US" baseline="0" dirty="0" smtClean="0">
                <a:ea typeface="ＭＳ Ｐゴシック" charset="-128"/>
              </a:rPr>
              <a:t> (</a:t>
            </a:r>
            <a:r>
              <a:rPr lang="en-US" altLang="en-US" dirty="0" smtClean="0">
                <a:ea typeface="ＭＳ Ｐゴシック" charset="-128"/>
              </a:rPr>
              <a:t>paired chromosomes that each have sister</a:t>
            </a:r>
            <a:r>
              <a:rPr lang="en-US" altLang="en-US" baseline="0" dirty="0" smtClean="0">
                <a:ea typeface="ＭＳ Ｐゴシック" charset="-128"/>
              </a:rPr>
              <a:t> chromatids</a:t>
            </a:r>
            <a:r>
              <a:rPr lang="en-US" altLang="en-US" dirty="0" smtClean="0">
                <a:ea typeface="ＭＳ Ｐゴシック" charset="-128"/>
              </a:rPr>
              <a:t>) </a:t>
            </a:r>
            <a:r>
              <a:rPr lang="en-US" altLang="en-US" dirty="0">
                <a:ea typeface="ＭＳ Ｐゴシック" charset="-128"/>
              </a:rPr>
              <a:t>exchange </a:t>
            </a:r>
            <a:r>
              <a:rPr lang="en-US" altLang="en-US" dirty="0" err="1">
                <a:ea typeface="ＭＳ Ｐゴシック" charset="-128"/>
              </a:rPr>
              <a:t>dna</a:t>
            </a:r>
            <a:r>
              <a:rPr lang="en-US" altLang="en-US" dirty="0">
                <a:ea typeface="ＭＳ Ｐゴシック" charset="-128"/>
              </a:rPr>
              <a:t> material (genetic material); this is called crossing </a:t>
            </a:r>
            <a:r>
              <a:rPr lang="en-US" altLang="en-US" dirty="0" smtClean="0">
                <a:ea typeface="ＭＳ Ｐゴシック" charset="-128"/>
              </a:rPr>
              <a:t>over.</a:t>
            </a:r>
            <a:r>
              <a:rPr lang="en-US" altLang="en-US" baseline="0" dirty="0" smtClean="0">
                <a:ea typeface="ＭＳ Ｐゴシック" charset="-128"/>
              </a:rPr>
              <a:t> This allows for DNA variation. </a:t>
            </a:r>
            <a:endParaRPr lang="en-US" altLang="en-US" dirty="0">
              <a:ea typeface="ＭＳ Ｐゴシック"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B990993-A55D-5C49-B965-17E2DF0AF45A}" type="slidenum">
              <a:rPr lang="en-US" altLang="en-US" sz="1200"/>
              <a:pPr eaLnBrk="1" hangingPunct="1"/>
              <a:t>14</a:t>
            </a:fld>
            <a:endParaRPr lang="en-US" altLang="en-US" sz="1200"/>
          </a:p>
        </p:txBody>
      </p:sp>
    </p:spTree>
    <p:extLst>
      <p:ext uri="{BB962C8B-B14F-4D97-AF65-F5344CB8AC3E}">
        <p14:creationId xmlns:p14="http://schemas.microsoft.com/office/powerpoint/2010/main" val="50707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altLang="en-US" dirty="0" smtClean="0">
                <a:ea typeface="ＭＳ Ｐゴシック" charset="-128"/>
              </a:rPr>
              <a:t>Compare Meiosis</a:t>
            </a:r>
            <a:r>
              <a:rPr lang="en-US" altLang="en-US" baseline="0" dirty="0" smtClean="0">
                <a:ea typeface="ＭＳ Ｐゴシック" charset="-128"/>
              </a:rPr>
              <a:t> II to Meiosis I. Notice what is lining up in Metaphase II and what is getting pulled apart in Anaphase II. How is the end result different from Mitosis? </a:t>
            </a:r>
            <a:endParaRPr lang="en-US" altLang="en-US" dirty="0">
              <a:ea typeface="ＭＳ Ｐゴシック"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9C7A04-96EA-A24B-A7C2-A9624992A77F}" type="slidenum">
              <a:rPr lang="en-US" altLang="en-US" sz="1200"/>
              <a:pPr eaLnBrk="1" hangingPunct="1"/>
              <a:t>15</a:t>
            </a:fld>
            <a:endParaRPr lang="en-US" altLang="en-US" sz="1200"/>
          </a:p>
        </p:txBody>
      </p:sp>
    </p:spTree>
    <p:extLst>
      <p:ext uri="{BB962C8B-B14F-4D97-AF65-F5344CB8AC3E}">
        <p14:creationId xmlns:p14="http://schemas.microsoft.com/office/powerpoint/2010/main" val="114970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In a diploid cell with four chromosomes (two homologous pairs), there are two equally possible ways for the chromosomes inherited from the two parents to be arranged during metaphase I. This variation in the orientation of chromosomes leads to gametes with four equally possible combinations of chromosomes. </a:t>
            </a:r>
          </a:p>
          <a:p>
            <a:pPr eaLnBrk="1" hangingPunct="1">
              <a:spcBef>
                <a:spcPct val="0"/>
              </a:spcBef>
            </a:pPr>
            <a:endParaRPr lang="en-US" altLang="en-US">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3D05EB3-0C80-3A4B-B605-41B0A1D13638}" type="slidenum">
              <a:rPr lang="en-US" altLang="en-US" sz="1200"/>
              <a:pPr eaLnBrk="1" hangingPunct="1"/>
              <a:t>16</a:t>
            </a:fld>
            <a:endParaRPr lang="en-US" altLang="en-US" sz="1200"/>
          </a:p>
        </p:txBody>
      </p:sp>
    </p:spTree>
    <p:extLst>
      <p:ext uri="{BB962C8B-B14F-4D97-AF65-F5344CB8AC3E}">
        <p14:creationId xmlns:p14="http://schemas.microsoft.com/office/powerpoint/2010/main" val="6910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b="1">
                <a:ea typeface="ＭＳ Ｐゴシック" charset="-128"/>
              </a:rPr>
              <a:t>This diagram illustrates an example of crossing over in one pair of homologous chromosomes, shown here side-by-side for ease of viewing. (The process can occur in all pairs.) Early in prophase I, a chromatid from one chromosome exchanges a segment with the corresponding segment from the other chromosome. These altered chromosomes give rise to what are known as "recombinant chromosomes" in the gametes.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C43E0BB-561E-4945-8B51-546381E041D7}" type="slidenum">
              <a:rPr lang="en-US" altLang="en-US" sz="1200"/>
              <a:pPr eaLnBrk="1" hangingPunct="1"/>
              <a:t>17</a:t>
            </a:fld>
            <a:endParaRPr lang="en-US" altLang="en-US" sz="1200"/>
          </a:p>
        </p:txBody>
      </p:sp>
    </p:spTree>
    <p:extLst>
      <p:ext uri="{BB962C8B-B14F-4D97-AF65-F5344CB8AC3E}">
        <p14:creationId xmlns:p14="http://schemas.microsoft.com/office/powerpoint/2010/main" val="180794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a:ea typeface="ＭＳ Ｐゴシック" charset="-128"/>
              </a:rPr>
              <a:t>Both mitosis and meiosis begin after the chromosomes have been duplicated during interphase. Though similar, the results of the two processes differ in the number of cells produced and in the number of chromosomes the cells contain.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A538CB9-3761-C04C-A480-3712937144BC}" type="slidenum">
              <a:rPr lang="en-US" altLang="en-US" sz="1200"/>
              <a:pPr eaLnBrk="1" hangingPunct="1"/>
              <a:t>18</a:t>
            </a:fld>
            <a:endParaRPr lang="en-US" altLang="en-US" sz="1200"/>
          </a:p>
        </p:txBody>
      </p:sp>
    </p:spTree>
    <p:extLst>
      <p:ext uri="{BB962C8B-B14F-4D97-AF65-F5344CB8AC3E}">
        <p14:creationId xmlns:p14="http://schemas.microsoft.com/office/powerpoint/2010/main" val="1365224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link doesn’t work, copy and paste</a:t>
            </a:r>
            <a:r>
              <a:rPr lang="en-US" baseline="0" dirty="0" smtClean="0"/>
              <a:t> the address into a webpage. http://</a:t>
            </a:r>
            <a:r>
              <a:rPr lang="en-US" baseline="0" dirty="0" err="1" smtClean="0"/>
              <a:t>genetics.thetech.org</a:t>
            </a:r>
            <a:r>
              <a:rPr lang="en-US" baseline="0" smtClean="0"/>
              <a:t>/ask-a-geneticist/cancer-cells-without-telomerase </a:t>
            </a:r>
            <a:endParaRPr lang="en-US"/>
          </a:p>
        </p:txBody>
      </p:sp>
      <p:sp>
        <p:nvSpPr>
          <p:cNvPr id="4" name="Slide Number Placeholder 3"/>
          <p:cNvSpPr>
            <a:spLocks noGrp="1"/>
          </p:cNvSpPr>
          <p:nvPr>
            <p:ph type="sldNum" sz="quarter" idx="10"/>
          </p:nvPr>
        </p:nvSpPr>
        <p:spPr/>
        <p:txBody>
          <a:bodyPr/>
          <a:lstStyle/>
          <a:p>
            <a:fld id="{7C9BFA3A-52D0-9F4C-B130-DDE781BE60BF}" type="slidenum">
              <a:rPr lang="en-US" altLang="en-US" smtClean="0"/>
              <a:pPr/>
              <a:t>19</a:t>
            </a:fld>
            <a:endParaRPr lang="en-US" altLang="en-US"/>
          </a:p>
        </p:txBody>
      </p:sp>
    </p:spTree>
    <p:extLst>
      <p:ext uri="{BB962C8B-B14F-4D97-AF65-F5344CB8AC3E}">
        <p14:creationId xmlns:p14="http://schemas.microsoft.com/office/powerpoint/2010/main" val="136653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 Getting</a:t>
            </a:r>
            <a:r>
              <a:rPr lang="en-US" baseline="0" dirty="0" smtClean="0"/>
              <a:t> from 1 full set of DNA to ½ set in the gamete cells</a:t>
            </a:r>
            <a:endParaRPr lang="en-US" dirty="0"/>
          </a:p>
        </p:txBody>
      </p:sp>
      <p:sp>
        <p:nvSpPr>
          <p:cNvPr id="4" name="Slide Number Placeholder 3"/>
          <p:cNvSpPr>
            <a:spLocks noGrp="1"/>
          </p:cNvSpPr>
          <p:nvPr>
            <p:ph type="sldNum" sz="quarter" idx="10"/>
          </p:nvPr>
        </p:nvSpPr>
        <p:spPr/>
        <p:txBody>
          <a:bodyPr/>
          <a:lstStyle/>
          <a:p>
            <a:fld id="{7C9BFA3A-52D0-9F4C-B130-DDE781BE60BF}" type="slidenum">
              <a:rPr lang="en-US" altLang="en-US" smtClean="0"/>
              <a:pPr/>
              <a:t>2</a:t>
            </a:fld>
            <a:endParaRPr lang="en-US" altLang="en-US"/>
          </a:p>
        </p:txBody>
      </p:sp>
    </p:spTree>
    <p:extLst>
      <p:ext uri="{BB962C8B-B14F-4D97-AF65-F5344CB8AC3E}">
        <p14:creationId xmlns:p14="http://schemas.microsoft.com/office/powerpoint/2010/main" val="74079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Gamete</a:t>
            </a:r>
            <a:r>
              <a:rPr lang="en-US" baseline="0" dirty="0" smtClean="0"/>
              <a:t> vs Somatic Cells</a:t>
            </a:r>
            <a:endParaRPr lang="en-US" dirty="0"/>
          </a:p>
        </p:txBody>
      </p:sp>
      <p:sp>
        <p:nvSpPr>
          <p:cNvPr id="4" name="Slide Number Placeholder 3"/>
          <p:cNvSpPr>
            <a:spLocks noGrp="1"/>
          </p:cNvSpPr>
          <p:nvPr>
            <p:ph type="sldNum" sz="quarter" idx="10"/>
          </p:nvPr>
        </p:nvSpPr>
        <p:spPr/>
        <p:txBody>
          <a:bodyPr/>
          <a:lstStyle/>
          <a:p>
            <a:fld id="{7C9BFA3A-52D0-9F4C-B130-DDE781BE60BF}" type="slidenum">
              <a:rPr lang="en-US" altLang="en-US" smtClean="0"/>
              <a:pPr/>
              <a:t>3</a:t>
            </a:fld>
            <a:endParaRPr lang="en-US" altLang="en-US"/>
          </a:p>
        </p:txBody>
      </p:sp>
    </p:spTree>
    <p:extLst>
      <p:ext uri="{BB962C8B-B14F-4D97-AF65-F5344CB8AC3E}">
        <p14:creationId xmlns:p14="http://schemas.microsoft.com/office/powerpoint/2010/main" val="94762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the</a:t>
            </a:r>
            <a:r>
              <a:rPr lang="en-US" baseline="0" dirty="0" smtClean="0"/>
              <a:t> different phases of the cell cycle. </a:t>
            </a:r>
            <a:endParaRPr lang="en-US" dirty="0"/>
          </a:p>
        </p:txBody>
      </p:sp>
      <p:sp>
        <p:nvSpPr>
          <p:cNvPr id="4" name="Slide Number Placeholder 3"/>
          <p:cNvSpPr>
            <a:spLocks noGrp="1"/>
          </p:cNvSpPr>
          <p:nvPr>
            <p:ph type="sldNum" sz="quarter" idx="10"/>
          </p:nvPr>
        </p:nvSpPr>
        <p:spPr/>
        <p:txBody>
          <a:bodyPr/>
          <a:lstStyle/>
          <a:p>
            <a:fld id="{7C9BFA3A-52D0-9F4C-B130-DDE781BE60BF}" type="slidenum">
              <a:rPr lang="en-US" altLang="en-US" smtClean="0"/>
              <a:pPr/>
              <a:t>4</a:t>
            </a:fld>
            <a:endParaRPr lang="en-US" altLang="en-US"/>
          </a:p>
        </p:txBody>
      </p:sp>
    </p:spTree>
    <p:extLst>
      <p:ext uri="{BB962C8B-B14F-4D97-AF65-F5344CB8AC3E}">
        <p14:creationId xmlns:p14="http://schemas.microsoft.com/office/powerpoint/2010/main" val="177195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Each chromosome in a reproducing cell undergoes the duplication and separation process shown here. Duplication occurs during interphase, in preparation for cell division. </a:t>
            </a:r>
          </a:p>
          <a:p>
            <a:pPr eaLnBrk="1" hangingPunct="1">
              <a:spcBef>
                <a:spcPct val="0"/>
              </a:spcBef>
            </a:pPr>
            <a:endParaRPr lang="en-US" altLang="en-US" dirty="0">
              <a:ea typeface="ＭＳ Ｐゴシック" charset="-128"/>
            </a:endParaRPr>
          </a:p>
          <a:p>
            <a:pPr eaLnBrk="1" hangingPunct="1">
              <a:spcBef>
                <a:spcPct val="0"/>
              </a:spcBef>
            </a:pPr>
            <a:r>
              <a:rPr lang="en-US" altLang="en-US" dirty="0">
                <a:ea typeface="ＭＳ Ｐゴシック" charset="-128"/>
              </a:rPr>
              <a:t>Usually you can’t see the sister chromatids</a:t>
            </a:r>
            <a:r>
              <a:rPr lang="en-US" altLang="en-US" dirty="0" smtClean="0">
                <a:ea typeface="ＭＳ Ｐゴシック" charset="-128"/>
              </a:rPr>
              <a:t>. This happens</a:t>
            </a:r>
            <a:r>
              <a:rPr lang="en-US" altLang="en-US" baseline="0" dirty="0" smtClean="0">
                <a:ea typeface="ＭＳ Ｐゴシック" charset="-128"/>
              </a:rPr>
              <a:t> in both mitosis and meiosis. </a:t>
            </a:r>
            <a:endParaRPr lang="en-US" altLang="en-US" dirty="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D6EC32-210E-034A-8B31-AEFC5D01A767}" type="slidenum">
              <a:rPr lang="en-US" altLang="en-US" sz="1200"/>
              <a:pPr eaLnBrk="1" hangingPunct="1"/>
              <a:t>5</a:t>
            </a:fld>
            <a:endParaRPr lang="en-US" altLang="en-US" sz="1200"/>
          </a:p>
        </p:txBody>
      </p:sp>
    </p:spTree>
    <p:extLst>
      <p:ext uri="{BB962C8B-B14F-4D97-AF65-F5344CB8AC3E}">
        <p14:creationId xmlns:p14="http://schemas.microsoft.com/office/powerpoint/2010/main" val="6020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Review of </a:t>
            </a:r>
            <a:r>
              <a:rPr lang="en-US" altLang="en-US" dirty="0" smtClean="0">
                <a:ea typeface="ＭＳ Ｐゴシック" charset="-128"/>
              </a:rPr>
              <a:t>mitosis – Notice the names of the different stages.</a:t>
            </a:r>
            <a:r>
              <a:rPr lang="en-US" altLang="en-US" baseline="0" dirty="0" smtClean="0">
                <a:ea typeface="ＭＳ Ｐゴシック" charset="-128"/>
              </a:rPr>
              <a:t> Cytokinesis is the actual splitting of the cell into two. </a:t>
            </a:r>
            <a:endParaRPr lang="en-US" altLang="en-US" dirty="0">
              <a:ea typeface="ＭＳ Ｐゴシック" charset="-128"/>
            </a:endParaRPr>
          </a:p>
          <a:p>
            <a:pPr eaLnBrk="1" hangingPunct="1">
              <a:spcBef>
                <a:spcPct val="0"/>
              </a:spcBef>
            </a:pPr>
            <a:endParaRPr lang="en-US" altLang="en-US" dirty="0">
              <a:ea typeface="ＭＳ Ｐゴシック"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C56E56F-4C92-914F-847B-98C96B0061CE}" type="slidenum">
              <a:rPr lang="en-US" altLang="en-US" sz="1200"/>
              <a:pPr eaLnBrk="1" hangingPunct="1"/>
              <a:t>6</a:t>
            </a:fld>
            <a:endParaRPr lang="en-US" altLang="en-US" sz="1200"/>
          </a:p>
        </p:txBody>
      </p:sp>
    </p:spTree>
    <p:extLst>
      <p:ext uri="{BB962C8B-B14F-4D97-AF65-F5344CB8AC3E}">
        <p14:creationId xmlns:p14="http://schemas.microsoft.com/office/powerpoint/2010/main" val="34087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video shows two cells from the epithelial layer of a pig’s kidney. One cell  is undergoing</a:t>
            </a:r>
            <a:r>
              <a:rPr lang="en-US" baseline="0" dirty="0" smtClean="0"/>
              <a:t> mitosis, while the other is just doing it’s normal job. </a:t>
            </a:r>
            <a:endParaRPr lang="en-US" dirty="0"/>
          </a:p>
        </p:txBody>
      </p:sp>
      <p:sp>
        <p:nvSpPr>
          <p:cNvPr id="4" name="Slide Number Placeholder 3"/>
          <p:cNvSpPr>
            <a:spLocks noGrp="1"/>
          </p:cNvSpPr>
          <p:nvPr>
            <p:ph type="sldNum" sz="quarter" idx="10"/>
          </p:nvPr>
        </p:nvSpPr>
        <p:spPr/>
        <p:txBody>
          <a:bodyPr/>
          <a:lstStyle/>
          <a:p>
            <a:fld id="{7C9BFA3A-52D0-9F4C-B130-DDE781BE60BF}" type="slidenum">
              <a:rPr lang="en-US" altLang="en-US" smtClean="0"/>
              <a:pPr/>
              <a:t>7</a:t>
            </a:fld>
            <a:endParaRPr lang="en-US" altLang="en-US"/>
          </a:p>
        </p:txBody>
      </p:sp>
    </p:spTree>
    <p:extLst>
      <p:ext uri="{BB962C8B-B14F-4D97-AF65-F5344CB8AC3E}">
        <p14:creationId xmlns:p14="http://schemas.microsoft.com/office/powerpoint/2010/main" val="39465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charset="-128"/>
              </a:rPr>
              <a:t>Review of </a:t>
            </a:r>
            <a:r>
              <a:rPr lang="en-US" altLang="en-US" dirty="0" smtClean="0">
                <a:ea typeface="ＭＳ Ｐゴシック" charset="-128"/>
              </a:rPr>
              <a:t>cancer – Remember</a:t>
            </a:r>
            <a:r>
              <a:rPr lang="en-US" altLang="en-US" baseline="0" dirty="0" smtClean="0">
                <a:ea typeface="ＭＳ Ｐゴシック" charset="-128"/>
              </a:rPr>
              <a:t> the article about cancer. What turns a normal cell into a cancer cell? What are oncogenes? What are tumor suppressors? How are they involved in cancer? </a:t>
            </a:r>
          </a:p>
          <a:p>
            <a:pPr eaLnBrk="1" hangingPunct="1">
              <a:spcBef>
                <a:spcPct val="0"/>
              </a:spcBef>
            </a:pPr>
            <a:endParaRPr lang="en-US" altLang="en-US" baseline="0" dirty="0" smtClean="0">
              <a:ea typeface="ＭＳ Ｐゴシック" charset="-128"/>
            </a:endParaRPr>
          </a:p>
          <a:p>
            <a:pPr eaLnBrk="1" hangingPunct="1">
              <a:spcBef>
                <a:spcPct val="0"/>
              </a:spcBef>
            </a:pPr>
            <a:r>
              <a:rPr lang="en-US" altLang="en-US" baseline="0" dirty="0" smtClean="0">
                <a:ea typeface="ＭＳ Ｐゴシック" charset="-128"/>
              </a:rPr>
              <a:t>Hint: Think about the gas pedal and brake pedal in a car</a:t>
            </a:r>
          </a:p>
          <a:p>
            <a:pPr eaLnBrk="1" hangingPunct="1">
              <a:spcBef>
                <a:spcPct val="0"/>
              </a:spcBef>
            </a:pPr>
            <a:endParaRPr lang="en-US" altLang="en-US" baseline="0" dirty="0" smtClean="0">
              <a:ea typeface="ＭＳ Ｐゴシック" charset="-128"/>
            </a:endParaRPr>
          </a:p>
          <a:p>
            <a:pPr eaLnBrk="1" hangingPunct="1">
              <a:spcBef>
                <a:spcPct val="0"/>
              </a:spcBef>
            </a:pPr>
            <a:r>
              <a:rPr lang="en-US" altLang="en-US" baseline="0" dirty="0" smtClean="0">
                <a:ea typeface="ＭＳ Ｐゴシック" charset="-128"/>
              </a:rPr>
              <a:t>Most illnesses involve something that is missing or a process that is defective. In cancer, the process works too well. Cell division happens so much that you end up with a lump of cells which we call </a:t>
            </a:r>
            <a:r>
              <a:rPr lang="en-US" altLang="en-US" baseline="0" smtClean="0">
                <a:ea typeface="ＭＳ Ｐゴシック" charset="-128"/>
              </a:rPr>
              <a:t>a tumor. </a:t>
            </a:r>
            <a:endParaRPr lang="en-US" altLang="en-US" dirty="0">
              <a:ea typeface="ＭＳ Ｐゴシック"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7F1295-3ADD-C748-9260-6E18328F8D8A}" type="slidenum">
              <a:rPr lang="en-US" altLang="en-US" sz="1200"/>
              <a:pPr eaLnBrk="1" hangingPunct="1"/>
              <a:t>8</a:t>
            </a:fld>
            <a:endParaRPr lang="en-US" altLang="en-US" sz="1200"/>
          </a:p>
        </p:txBody>
      </p:sp>
    </p:spTree>
    <p:extLst>
      <p:ext uri="{BB962C8B-B14F-4D97-AF65-F5344CB8AC3E}">
        <p14:creationId xmlns:p14="http://schemas.microsoft.com/office/powerpoint/2010/main" val="168960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charset="-128"/>
              </a:rPr>
              <a:t>In a dividing plant cell the growing cell plate eventually fuses with the plasma membrane of the parent cell, and the cell wall material joins the existing cell wall. Two daughter cells result, each with its own plasma membrane and cell wall. </a:t>
            </a:r>
          </a:p>
          <a:p>
            <a:pPr eaLnBrk="1" hangingPunct="1">
              <a:spcBef>
                <a:spcPct val="0"/>
              </a:spcBef>
            </a:pPr>
            <a:endParaRPr lang="en-US" altLang="en-US">
              <a:ea typeface="ＭＳ Ｐゴシック"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6B9DBA-7869-3E46-96C8-E2706B982F4C}" type="slidenum">
              <a:rPr lang="en-US" altLang="en-US" sz="1200"/>
              <a:pPr eaLnBrk="1" hangingPunct="1"/>
              <a:t>9</a:t>
            </a:fld>
            <a:endParaRPr lang="en-US" altLang="en-US" sz="1200"/>
          </a:p>
        </p:txBody>
      </p:sp>
    </p:spTree>
    <p:extLst>
      <p:ext uri="{BB962C8B-B14F-4D97-AF65-F5344CB8AC3E}">
        <p14:creationId xmlns:p14="http://schemas.microsoft.com/office/powerpoint/2010/main" val="105275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02BD428-A970-CC46-88B3-0ED5C83120C7}" type="slidenum">
              <a:rPr lang="en-US" altLang="en-US"/>
              <a:pPr/>
              <a:t>‹#›</a:t>
            </a:fld>
            <a:endParaRPr lang="en-US" altLang="en-US"/>
          </a:p>
        </p:txBody>
      </p:sp>
    </p:spTree>
    <p:extLst>
      <p:ext uri="{BB962C8B-B14F-4D97-AF65-F5344CB8AC3E}">
        <p14:creationId xmlns:p14="http://schemas.microsoft.com/office/powerpoint/2010/main" val="161044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0C888E7-FB34-3944-AC96-A6E1E49F76CF}" type="slidenum">
              <a:rPr lang="en-US" altLang="en-US"/>
              <a:pPr/>
              <a:t>‹#›</a:t>
            </a:fld>
            <a:endParaRPr lang="en-US" altLang="en-US"/>
          </a:p>
        </p:txBody>
      </p:sp>
    </p:spTree>
    <p:extLst>
      <p:ext uri="{BB962C8B-B14F-4D97-AF65-F5344CB8AC3E}">
        <p14:creationId xmlns:p14="http://schemas.microsoft.com/office/powerpoint/2010/main" val="211290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CDBFF97-7539-CF48-86E6-B68A3491E2F3}" type="slidenum">
              <a:rPr lang="en-US" altLang="en-US"/>
              <a:pPr/>
              <a:t>‹#›</a:t>
            </a:fld>
            <a:endParaRPr lang="en-US" altLang="en-US"/>
          </a:p>
        </p:txBody>
      </p:sp>
    </p:spTree>
    <p:extLst>
      <p:ext uri="{BB962C8B-B14F-4D97-AF65-F5344CB8AC3E}">
        <p14:creationId xmlns:p14="http://schemas.microsoft.com/office/powerpoint/2010/main" val="82088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F05D4E7-3A66-9444-9F43-30B26CF2051B}" type="slidenum">
              <a:rPr lang="en-US" altLang="en-US"/>
              <a:pPr/>
              <a:t>‹#›</a:t>
            </a:fld>
            <a:endParaRPr lang="en-US" altLang="en-US"/>
          </a:p>
        </p:txBody>
      </p:sp>
    </p:spTree>
    <p:extLst>
      <p:ext uri="{BB962C8B-B14F-4D97-AF65-F5344CB8AC3E}">
        <p14:creationId xmlns:p14="http://schemas.microsoft.com/office/powerpoint/2010/main" val="114442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CADEE6A-686F-6D43-AE9C-0C018D0ED684}" type="slidenum">
              <a:rPr lang="en-US" altLang="en-US"/>
              <a:pPr/>
              <a:t>‹#›</a:t>
            </a:fld>
            <a:endParaRPr lang="en-US" altLang="en-US"/>
          </a:p>
        </p:txBody>
      </p:sp>
    </p:spTree>
    <p:extLst>
      <p:ext uri="{BB962C8B-B14F-4D97-AF65-F5344CB8AC3E}">
        <p14:creationId xmlns:p14="http://schemas.microsoft.com/office/powerpoint/2010/main" val="20956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C14B98E-44C9-3747-BFF0-3472E1899338}" type="slidenum">
              <a:rPr lang="en-US" altLang="en-US"/>
              <a:pPr/>
              <a:t>‹#›</a:t>
            </a:fld>
            <a:endParaRPr lang="en-US" altLang="en-US"/>
          </a:p>
        </p:txBody>
      </p:sp>
    </p:spTree>
    <p:extLst>
      <p:ext uri="{BB962C8B-B14F-4D97-AF65-F5344CB8AC3E}">
        <p14:creationId xmlns:p14="http://schemas.microsoft.com/office/powerpoint/2010/main" val="134922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183AFCD-31EC-F841-9330-07189D4916F0}" type="slidenum">
              <a:rPr lang="en-US" altLang="en-US"/>
              <a:pPr/>
              <a:t>‹#›</a:t>
            </a:fld>
            <a:endParaRPr lang="en-US" altLang="en-US"/>
          </a:p>
        </p:txBody>
      </p:sp>
    </p:spTree>
    <p:extLst>
      <p:ext uri="{BB962C8B-B14F-4D97-AF65-F5344CB8AC3E}">
        <p14:creationId xmlns:p14="http://schemas.microsoft.com/office/powerpoint/2010/main" val="112926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D89DF53-9290-A94A-B926-8176CA69E4C2}" type="slidenum">
              <a:rPr lang="en-US" altLang="en-US"/>
              <a:pPr/>
              <a:t>‹#›</a:t>
            </a:fld>
            <a:endParaRPr lang="en-US" altLang="en-US"/>
          </a:p>
        </p:txBody>
      </p:sp>
    </p:spTree>
    <p:extLst>
      <p:ext uri="{BB962C8B-B14F-4D97-AF65-F5344CB8AC3E}">
        <p14:creationId xmlns:p14="http://schemas.microsoft.com/office/powerpoint/2010/main" val="131341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A0717DCC-4C17-FE41-8C51-54B0D4C8071A}" type="slidenum">
              <a:rPr lang="en-US" altLang="en-US"/>
              <a:pPr/>
              <a:t>‹#›</a:t>
            </a:fld>
            <a:endParaRPr lang="en-US" altLang="en-US"/>
          </a:p>
        </p:txBody>
      </p:sp>
    </p:spTree>
    <p:extLst>
      <p:ext uri="{BB962C8B-B14F-4D97-AF65-F5344CB8AC3E}">
        <p14:creationId xmlns:p14="http://schemas.microsoft.com/office/powerpoint/2010/main" val="198876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F5765DF-E765-E84D-8024-EC0D0ECD4E36}" type="slidenum">
              <a:rPr lang="en-US" altLang="en-US"/>
              <a:pPr/>
              <a:t>‹#›</a:t>
            </a:fld>
            <a:endParaRPr lang="en-US" altLang="en-US"/>
          </a:p>
        </p:txBody>
      </p:sp>
    </p:spTree>
    <p:extLst>
      <p:ext uri="{BB962C8B-B14F-4D97-AF65-F5344CB8AC3E}">
        <p14:creationId xmlns:p14="http://schemas.microsoft.com/office/powerpoint/2010/main" val="177735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3E86C66-0076-0949-9B3A-93D8A3536C32}" type="slidenum">
              <a:rPr lang="en-US" altLang="en-US"/>
              <a:pPr/>
              <a:t>‹#›</a:t>
            </a:fld>
            <a:endParaRPr lang="en-US" altLang="en-US"/>
          </a:p>
        </p:txBody>
      </p:sp>
    </p:spTree>
    <p:extLst>
      <p:ext uri="{BB962C8B-B14F-4D97-AF65-F5344CB8AC3E}">
        <p14:creationId xmlns:p14="http://schemas.microsoft.com/office/powerpoint/2010/main" val="46988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854A4FA-F0A5-DF40-B5C6-DAE314714E8D}" type="slidenum">
              <a:rPr lang="en-US" altLang="en-US"/>
              <a:pPr/>
              <a:t>‹#›</a:t>
            </a:fld>
            <a:endParaRPr lang="en-US" altLang="en-US"/>
          </a:p>
        </p:txBody>
      </p:sp>
    </p:spTree>
    <p:extLst>
      <p:ext uri="{BB962C8B-B14F-4D97-AF65-F5344CB8AC3E}">
        <p14:creationId xmlns:p14="http://schemas.microsoft.com/office/powerpoint/2010/main" val="1099741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93439BD-A9B1-9545-AC49-C15CC02B67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genetics.thetech.org/ask-a-geneticist/cancer-cells-without-telomerase" TargetMode="External"/><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www.youtube.com/watch?v=P7m3WfzgZdI"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n-US" altLang="en-US" dirty="0" smtClean="0">
                <a:ea typeface="ＭＳ Ｐゴシック" charset="-128"/>
              </a:rPr>
              <a:t>Mitosis &amp; Meiosis</a:t>
            </a:r>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ea typeface="ＭＳ Ｐゴシック" charset="-128"/>
              </a:rPr>
              <a:t>Karyotype</a:t>
            </a:r>
          </a:p>
        </p:txBody>
      </p:sp>
      <p:pic>
        <p:nvPicPr>
          <p:cNvPr id="25603" name="Picture 4" descr="09-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1441450"/>
            <a:ext cx="6019800" cy="518795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chromosome p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9088"/>
            <a:ext cx="6477000"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09-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43000" y="304800"/>
            <a:ext cx="7086600" cy="61864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09-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457200"/>
            <a:ext cx="5603875" cy="60960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altLang="en-US">
              <a:ea typeface="ＭＳ Ｐゴシック" charset="-128"/>
            </a:endParaRPr>
          </a:p>
        </p:txBody>
      </p:sp>
      <p:pic>
        <p:nvPicPr>
          <p:cNvPr id="33795" name="Picture 4" descr="09-17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0"/>
            <a:ext cx="9144000" cy="672147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09-17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4441825"/>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09-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609600"/>
            <a:ext cx="8534400" cy="555148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09-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33600" y="304800"/>
            <a:ext cx="4171950" cy="65532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09-2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0"/>
            <a:ext cx="5688013" cy="6858000"/>
          </a:xfrm>
          <a:noFill/>
        </p:spPr>
      </p:pic>
      <p:sp>
        <p:nvSpPr>
          <p:cNvPr id="3" name="TextBox 2"/>
          <p:cNvSpPr txBox="1"/>
          <p:nvPr/>
        </p:nvSpPr>
        <p:spPr>
          <a:xfrm>
            <a:off x="5840413" y="76200"/>
            <a:ext cx="3074987" cy="5909310"/>
          </a:xfrm>
          <a:prstGeom prst="rect">
            <a:avLst/>
          </a:prstGeom>
          <a:noFill/>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Main Differences between Mitosis &amp; Meiosis</a:t>
            </a:r>
          </a:p>
          <a:p>
            <a:pPr eaLnBrk="1" hangingPunct="1"/>
            <a:endParaRPr lang="en-US" altLang="en-US" sz="1800" dirty="0"/>
          </a:p>
          <a:p>
            <a:pPr eaLnBrk="1" hangingPunct="1"/>
            <a:endParaRPr lang="en-US" altLang="en-US" sz="1800" dirty="0"/>
          </a:p>
          <a:p>
            <a:pPr eaLnBrk="1" hangingPunct="1"/>
            <a:r>
              <a:rPr lang="en-US" altLang="en-US" sz="1800" dirty="0"/>
              <a:t>1.  Metaphase:</a:t>
            </a:r>
          </a:p>
          <a:p>
            <a:pPr eaLnBrk="1" hangingPunct="1"/>
            <a:r>
              <a:rPr lang="en-US" altLang="en-US" sz="1800" dirty="0"/>
              <a:t>In Mitosis - No homologous pairing (synapsis) </a:t>
            </a:r>
          </a:p>
          <a:p>
            <a:pPr eaLnBrk="1" hangingPunct="1"/>
            <a:r>
              <a:rPr lang="en-US" altLang="en-US" sz="1800" dirty="0"/>
              <a:t>In Meiosis – Homologous chromosomes pair up</a:t>
            </a:r>
          </a:p>
          <a:p>
            <a:pPr eaLnBrk="1" hangingPunct="1"/>
            <a:endParaRPr lang="en-US" altLang="en-US" sz="1800" dirty="0"/>
          </a:p>
          <a:p>
            <a:pPr eaLnBrk="1" hangingPunct="1">
              <a:buFontTx/>
              <a:buAutoNum type="arabicPeriod" startAt="2"/>
            </a:pPr>
            <a:r>
              <a:rPr lang="en-US" altLang="en-US" sz="1800" dirty="0"/>
              <a:t>Anaphase:</a:t>
            </a:r>
          </a:p>
          <a:p>
            <a:pPr eaLnBrk="1" hangingPunct="1"/>
            <a:r>
              <a:rPr lang="en-US" altLang="en-US" sz="1800" dirty="0"/>
              <a:t>In Mitosis – Centromere split</a:t>
            </a:r>
          </a:p>
          <a:p>
            <a:pPr eaLnBrk="1" hangingPunct="1"/>
            <a:r>
              <a:rPr lang="en-US" altLang="en-US" sz="1800" dirty="0"/>
              <a:t>In Meiosis – Homologous pairs split</a:t>
            </a:r>
          </a:p>
          <a:p>
            <a:pPr eaLnBrk="1" hangingPunct="1"/>
            <a:endParaRPr lang="en-US" altLang="en-US" sz="1800" dirty="0"/>
          </a:p>
          <a:p>
            <a:pPr eaLnBrk="1" hangingPunct="1">
              <a:buFontTx/>
              <a:buAutoNum type="arabicPeriod" startAt="3"/>
            </a:pPr>
            <a:r>
              <a:rPr lang="en-US" altLang="en-US" sz="1800" dirty="0"/>
              <a:t>Division:</a:t>
            </a:r>
          </a:p>
          <a:p>
            <a:pPr eaLnBrk="1" hangingPunct="1"/>
            <a:r>
              <a:rPr lang="en-US" altLang="en-US" sz="1800" dirty="0"/>
              <a:t>In Mitosis – 1 Division into 2 cells; 2n </a:t>
            </a:r>
            <a:r>
              <a:rPr lang="en-US" altLang="en-US" sz="1800" dirty="0">
                <a:sym typeface="Wingdings" charset="2"/>
              </a:rPr>
              <a:t> 2n (n n)</a:t>
            </a:r>
          </a:p>
          <a:p>
            <a:pPr eaLnBrk="1" hangingPunct="1"/>
            <a:r>
              <a:rPr lang="en-US" altLang="en-US" sz="1800" dirty="0"/>
              <a:t>In Meiosis – 2 </a:t>
            </a:r>
            <a:r>
              <a:rPr lang="en-US" altLang="en-US" sz="1800" dirty="0" err="1"/>
              <a:t>Divisons</a:t>
            </a:r>
            <a:r>
              <a:rPr lang="en-US" altLang="en-US" sz="1800" dirty="0"/>
              <a:t> into 4 cells; 2n </a:t>
            </a:r>
            <a:r>
              <a:rPr lang="en-US" altLang="en-US" sz="1800" dirty="0">
                <a:sym typeface="Wingdings" charset="2"/>
              </a:rPr>
              <a:t> n (n1/2n)</a:t>
            </a: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85492" cy="2087562"/>
          </a:xfrm>
        </p:spPr>
        <p:txBody>
          <a:bodyPr/>
          <a:lstStyle/>
          <a:p>
            <a:r>
              <a:rPr lang="en-US" dirty="0" smtClean="0"/>
              <a:t>Telomeres</a:t>
            </a:r>
            <a:endParaRPr lang="en-US" dirty="0"/>
          </a:p>
        </p:txBody>
      </p:sp>
      <p:sp>
        <p:nvSpPr>
          <p:cNvPr id="3" name="Text Placeholder 2"/>
          <p:cNvSpPr>
            <a:spLocks noGrp="1"/>
          </p:cNvSpPr>
          <p:nvPr>
            <p:ph type="body" sz="half" idx="1"/>
          </p:nvPr>
        </p:nvSpPr>
        <p:spPr>
          <a:xfrm>
            <a:off x="427892" y="3505200"/>
            <a:ext cx="8229600" cy="3124200"/>
          </a:xfrm>
        </p:spPr>
        <p:txBody>
          <a:bodyPr/>
          <a:lstStyle/>
          <a:p>
            <a:r>
              <a:rPr lang="en-US" dirty="0" smtClean="0"/>
              <a:t>The tip of the chromosome gets shorter every time the cell divides. The only allows the cells to divide a certain amount before it dies. Read this interesting explanation: </a:t>
            </a:r>
            <a:r>
              <a:rPr lang="en-US" dirty="0" smtClean="0">
                <a:hlinkClick r:id="rId3"/>
              </a:rPr>
              <a:t>http://genetics.thetech.org/ask-a-geneticist/cancer-cells-without-telomerase</a:t>
            </a:r>
            <a:endParaRPr lang="en-US" dirty="0"/>
          </a:p>
        </p:txBody>
      </p:sp>
      <p:pic>
        <p:nvPicPr>
          <p:cNvPr id="6" name="Picture 5"/>
          <p:cNvPicPr>
            <a:picLocks noChangeAspect="1"/>
          </p:cNvPicPr>
          <p:nvPr/>
        </p:nvPicPr>
        <p:blipFill>
          <a:blip r:embed="rId4"/>
          <a:stretch>
            <a:fillRect/>
          </a:stretch>
        </p:blipFill>
        <p:spPr>
          <a:xfrm>
            <a:off x="4542692" y="457200"/>
            <a:ext cx="3152341" cy="2609108"/>
          </a:xfrm>
          <a:prstGeom prst="rect">
            <a:avLst/>
          </a:prstGeom>
        </p:spPr>
      </p:pic>
    </p:spTree>
    <p:extLst>
      <p:ext uri="{BB962C8B-B14F-4D97-AF65-F5344CB8AC3E}">
        <p14:creationId xmlns:p14="http://schemas.microsoft.com/office/powerpoint/2010/main" val="42388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To go from a zygote to a chicken, you have to have mitosis happening. You want every cell in the chicken to have the full amount of DNA</a:t>
            </a:r>
          </a:p>
          <a:p>
            <a:endParaRPr lang="en-US" dirty="0"/>
          </a:p>
          <a:p>
            <a:r>
              <a:rPr lang="en-US" dirty="0" smtClean="0"/>
              <a:t>But how do you go from a regular cell, which has the full amount of DNA to a gamete cell with ½ the amount of DNA?</a:t>
            </a:r>
          </a:p>
          <a:p>
            <a:endParaRPr lang="en-US" dirty="0"/>
          </a:p>
          <a:p>
            <a:r>
              <a:rPr lang="en-US" dirty="0" smtClean="0"/>
              <a:t>This calls for a special process - Meiosis</a:t>
            </a:r>
            <a:endParaRPr lang="en-US" dirty="0"/>
          </a:p>
        </p:txBody>
      </p:sp>
    </p:spTree>
    <p:extLst>
      <p:ext uri="{BB962C8B-B14F-4D97-AF65-F5344CB8AC3E}">
        <p14:creationId xmlns:p14="http://schemas.microsoft.com/office/powerpoint/2010/main" val="35588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Regular cells (not sex cells) are called somatic cells. These have to undergo mitosis. </a:t>
            </a:r>
          </a:p>
          <a:p>
            <a:endParaRPr lang="en-US" dirty="0"/>
          </a:p>
          <a:p>
            <a:r>
              <a:rPr lang="en-US" dirty="0" smtClean="0"/>
              <a:t>Sex cells, or gametes, have to undergo </a:t>
            </a:r>
            <a:r>
              <a:rPr lang="en-US" dirty="0" err="1" smtClean="0"/>
              <a:t>mieosis</a:t>
            </a:r>
            <a:r>
              <a:rPr lang="en-US" dirty="0" smtClean="0"/>
              <a:t>. </a:t>
            </a:r>
          </a:p>
          <a:p>
            <a:endParaRPr lang="en-US" dirty="0"/>
          </a:p>
          <a:p>
            <a:r>
              <a:rPr lang="en-US" dirty="0" smtClean="0"/>
              <a:t>Both types have to start with DNA being replicated in the Synthesis phase of the cell cycle. </a:t>
            </a:r>
            <a:endParaRPr lang="en-US" dirty="0"/>
          </a:p>
        </p:txBody>
      </p:sp>
    </p:spTree>
    <p:extLst>
      <p:ext uri="{BB962C8B-B14F-4D97-AF65-F5344CB8AC3E}">
        <p14:creationId xmlns:p14="http://schemas.microsoft.com/office/powerpoint/2010/main" val="153521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Cycle</a:t>
            </a:r>
            <a:endParaRPr lang="en-US" dirty="0"/>
          </a:p>
        </p:txBody>
      </p:sp>
      <p:pic>
        <p:nvPicPr>
          <p:cNvPr id="4" name="Content Placeholder 3"/>
          <p:cNvPicPr>
            <a:picLocks noGrp="1" noChangeAspect="1"/>
          </p:cNvPicPr>
          <p:nvPr>
            <p:ph idx="1"/>
          </p:nvPr>
        </p:nvPicPr>
        <p:blipFill>
          <a:blip r:embed="rId3"/>
          <a:stretch>
            <a:fillRect/>
          </a:stretch>
        </p:blipFill>
        <p:spPr>
          <a:xfrm>
            <a:off x="1877974" y="1600200"/>
            <a:ext cx="5388051" cy="4525963"/>
          </a:xfrm>
          <a:prstGeom prst="rect">
            <a:avLst/>
          </a:prstGeom>
        </p:spPr>
      </p:pic>
    </p:spTree>
    <p:extLst>
      <p:ext uri="{BB962C8B-B14F-4D97-AF65-F5344CB8AC3E}">
        <p14:creationId xmlns:p14="http://schemas.microsoft.com/office/powerpoint/2010/main" val="204085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igure 9-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828800"/>
            <a:ext cx="8305800" cy="250507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Figure 9-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533400"/>
            <a:ext cx="9144000" cy="60261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Video</a:t>
            </a:r>
            <a:endParaRPr lang="en-US" dirty="0"/>
          </a:p>
        </p:txBody>
      </p:sp>
      <p:sp>
        <p:nvSpPr>
          <p:cNvPr id="3" name="Content Placeholder 2"/>
          <p:cNvSpPr>
            <a:spLocks noGrp="1"/>
          </p:cNvSpPr>
          <p:nvPr>
            <p:ph idx="1"/>
          </p:nvPr>
        </p:nvSpPr>
        <p:spPr>
          <a:xfrm>
            <a:off x="457200" y="1600200"/>
            <a:ext cx="8229600" cy="4343399"/>
          </a:xfrm>
        </p:spPr>
        <p:txBody>
          <a:bodyPr/>
          <a:lstStyle/>
          <a:p>
            <a:r>
              <a:rPr lang="en-US" dirty="0"/>
              <a:t>V</a:t>
            </a:r>
            <a:r>
              <a:rPr lang="en-US" dirty="0" smtClean="0"/>
              <a:t>ideo of mitosis in a pig’s cell</a:t>
            </a:r>
          </a:p>
          <a:p>
            <a:r>
              <a:rPr lang="en-US" dirty="0" smtClean="0">
                <a:hlinkClick r:id="rId3" invalidUrl="http://40two.info/barge/bio/bscs/unit4/Two color male pig kidney epithelial cells undergoing mitosis.mp4"/>
              </a:rPr>
              <a:t>http://40two.info/barge/bio/bscs/unit4/Two color male pig kidney epithelial cells undergoing </a:t>
            </a:r>
            <a:r>
              <a:rPr lang="en-US" dirty="0" smtClean="0">
                <a:hlinkClick r:id="rId4" invalidUrl="http://40two.info/barge/bio/bscs/unit4/Two color male pig kidney epithelial cells undergoing mitosis.mp4"/>
              </a:rPr>
              <a:t>mitosis.mp4</a:t>
            </a:r>
            <a:endParaRPr lang="en-US" dirty="0" smtClean="0"/>
          </a:p>
          <a:p>
            <a:endParaRPr lang="en-US" dirty="0"/>
          </a:p>
          <a:p>
            <a:r>
              <a:rPr lang="en-US" dirty="0" smtClean="0"/>
              <a:t>Same video on </a:t>
            </a:r>
            <a:r>
              <a:rPr lang="en-US" dirty="0" err="1" smtClean="0"/>
              <a:t>youtube</a:t>
            </a:r>
            <a:endParaRPr lang="en-US" dirty="0" smtClean="0"/>
          </a:p>
          <a:p>
            <a:r>
              <a:rPr lang="en-US" dirty="0" smtClean="0">
                <a:hlinkClick r:id="rId5"/>
              </a:rPr>
              <a:t>https://www.youtube.com/watch?v=P7m3WfzgZdI</a:t>
            </a:r>
            <a:endParaRPr lang="en-US" dirty="0" smtClean="0"/>
          </a:p>
        </p:txBody>
      </p:sp>
    </p:spTree>
    <p:extLst>
      <p:ext uri="{BB962C8B-B14F-4D97-AF65-F5344CB8AC3E}">
        <p14:creationId xmlns:p14="http://schemas.microsoft.com/office/powerpoint/2010/main" val="3893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ea typeface="ＭＳ Ｐゴシック" charset="-128"/>
              </a:rPr>
              <a:t>Cancer</a:t>
            </a:r>
          </a:p>
        </p:txBody>
      </p:sp>
      <p:pic>
        <p:nvPicPr>
          <p:cNvPr id="14340" name="Picture 4" descr="09-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447800"/>
            <a:ext cx="8915400" cy="44513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slide(fromBottom)">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09-0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 y="2286000"/>
            <a:ext cx="7924800" cy="3227388"/>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TotalTime>
  <Words>954</Words>
  <Application>Microsoft Macintosh PowerPoint</Application>
  <PresentationFormat>On-screen Show (4:3)</PresentationFormat>
  <Paragraphs>83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ＭＳ Ｐゴシック</vt:lpstr>
      <vt:lpstr>Wingdings</vt:lpstr>
      <vt:lpstr>Arial</vt:lpstr>
      <vt:lpstr>Default Design</vt:lpstr>
      <vt:lpstr>Mitosis &amp; Meiosis</vt:lpstr>
      <vt:lpstr>PowerPoint Presentation</vt:lpstr>
      <vt:lpstr>PowerPoint Presentation</vt:lpstr>
      <vt:lpstr>The Cell Cycle</vt:lpstr>
      <vt:lpstr>PowerPoint Presentation</vt:lpstr>
      <vt:lpstr>PowerPoint Presentation</vt:lpstr>
      <vt:lpstr>Mitosis Video</vt:lpstr>
      <vt:lpstr>Cancer</vt:lpstr>
      <vt:lpstr>PowerPoint Presentation</vt:lpstr>
      <vt:lpstr>Karyotype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Telomeres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Meiosis</dc:title>
  <dc:creator>Barge, Jacqueline C</dc:creator>
  <cp:lastModifiedBy>Barge, Jacqueline C</cp:lastModifiedBy>
  <cp:revision>15</cp:revision>
  <cp:lastPrinted>2016-06-02T02:30:29Z</cp:lastPrinted>
  <dcterms:created xsi:type="dcterms:W3CDTF">2016-06-02T00:39:28Z</dcterms:created>
  <dcterms:modified xsi:type="dcterms:W3CDTF">2016-06-02T16:57:56Z</dcterms:modified>
</cp:coreProperties>
</file>