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Economica"/>
      <p:regular r:id="rId17"/>
      <p:bold r:id="rId18"/>
      <p:italic r:id="rId19"/>
      <p:boldItalic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boldItalic.fntdata"/><Relationship Id="rId11" Type="http://schemas.openxmlformats.org/officeDocument/2006/relationships/slide" Target="slides/slide7.xml"/><Relationship Id="rId22" Type="http://schemas.openxmlformats.org/officeDocument/2006/relationships/font" Target="fonts/OpenSans-bold.fntdata"/><Relationship Id="rId10" Type="http://schemas.openxmlformats.org/officeDocument/2006/relationships/slide" Target="slides/slide6.xml"/><Relationship Id="rId21" Type="http://schemas.openxmlformats.org/officeDocument/2006/relationships/font" Target="fonts/OpenSans-regular.fntdata"/><Relationship Id="rId13" Type="http://schemas.openxmlformats.org/officeDocument/2006/relationships/slide" Target="slides/slide9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8.xml"/><Relationship Id="rId23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Economica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Economica-italic.fntdata"/><Relationship Id="rId6" Type="http://schemas.openxmlformats.org/officeDocument/2006/relationships/slide" Target="slides/slide2.xml"/><Relationship Id="rId18" Type="http://schemas.openxmlformats.org/officeDocument/2006/relationships/font" Target="fonts/Economica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 flipH="1">
            <a:off x="3225000" y="1448425"/>
            <a:ext cx="5919000" cy="369510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x="3397800" y="1448425"/>
            <a:ext cx="5746200" cy="3695100"/>
          </a:xfrm>
          <a:prstGeom prst="rtTriangle">
            <a:avLst/>
          </a:prstGeom>
          <a:solidFill>
            <a:srgbClr val="E0E0E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 flipH="1">
            <a:off x="3836700" y="1448474"/>
            <a:ext cx="5307300" cy="3695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>
            <p:ph type="ctrTitle"/>
          </p:nvPr>
        </p:nvSpPr>
        <p:spPr>
          <a:xfrm>
            <a:off x="335250" y="932100"/>
            <a:ext cx="5508300" cy="16557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335250" y="2727850"/>
            <a:ext cx="3914700" cy="16125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x="335250" y="932100"/>
            <a:ext cx="5508300" cy="165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Makes Us Human?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x="335250" y="2727850"/>
            <a:ext cx="3914700" cy="161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Annabel Howington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1507350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8000"/>
              <a:t>large brain</a:t>
            </a:r>
          </a:p>
          <a:p>
            <a:pPr lvl="0">
              <a:spcBef>
                <a:spcPts val="0"/>
              </a:spcBef>
              <a:buNone/>
            </a:pPr>
            <a:r>
              <a:rPr lang="en" sz="8000"/>
              <a:t> </a:t>
            </a:r>
            <a:r>
              <a:rPr lang="en" sz="8000">
                <a:highlight>
                  <a:srgbClr val="FFFFFF"/>
                </a:highlight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 sz="8000">
                <a:highlight>
                  <a:srgbClr val="FFFFFF"/>
                </a:highlight>
              </a:rPr>
              <a:t>more intelligence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9050" y="1938637"/>
            <a:ext cx="1885875" cy="1457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0" y="1328725"/>
            <a:ext cx="5715000" cy="248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are human because….</a:t>
            </a:r>
          </a:p>
        </p:txBody>
      </p:sp>
      <p:sp>
        <p:nvSpPr>
          <p:cNvPr id="132" name="Shape 13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invented cooking!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3050" y="428625"/>
            <a:ext cx="5857875" cy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Amount of neurons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there are approximately 16 billion neurons in the human cerebral cortex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300 million in capybara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9.1 billion in a western gorilla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5.59 billion in an african bush elephant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3512" y="336062"/>
            <a:ext cx="5776976" cy="44713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gain neurons….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cook!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6123" y="547424"/>
            <a:ext cx="3411774" cy="404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Cerebral cortex’s main functions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plan ahead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look back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learn from mistakes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</a:pPr>
            <a:r>
              <a:rPr lang="en"/>
              <a:t>self awareness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  <a:spcAft>
                <a:spcPts val="0"/>
              </a:spcAft>
            </a:pPr>
            <a:r>
              <a:rPr lang="en"/>
              <a:t>abstract reasoning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3200"/>
              <a:t>86,000,000,000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amount of neurons in the average human brain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9550" y="882874"/>
            <a:ext cx="6004899" cy="337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