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Pinyon Script"/>
      <p:regular r:id="rId21"/>
    </p:embeddedFont>
    <p:embeddedFont>
      <p:font typeface="Fjalla On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FjallaOne-regular.fntdata"/><Relationship Id="rId21" Type="http://schemas.openxmlformats.org/officeDocument/2006/relationships/font" Target="fonts/PinyonScrip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be human could simply mean to have a capacity to understand the world in a complex fashion. Humans are just ahead.. Not special.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600"/>
              <a:t>Step 2 in existing - recognizing the world around oneself.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See document for area 10 specs.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rot="5400000">
            <a:off x="-47550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rot="5400000">
            <a:off x="-47550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rot="-5400000">
            <a:off x="-47416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rot="5400000">
            <a:off x="1476378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rot="-5400000">
            <a:off x="1690749" y="4548000"/>
            <a:ext cx="428700" cy="762000"/>
          </a:xfrm>
          <a:prstGeom prst="rtTriangle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rot="-5400000">
            <a:off x="1476512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 flipH="1" rot="-5400000">
            <a:off x="714548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5400000">
            <a:off x="-47550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rot="-5400000">
            <a:off x="1476512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 rot="-5400000">
            <a:off x="714548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flipH="1" rot="-5400000">
            <a:off x="714548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-5400000">
            <a:off x="166783" y="4548000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 rot="-5400000">
            <a:off x="166706" y="-166445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flipH="1" rot="-5400000">
            <a:off x="1690635" y="-166445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flipH="1" rot="5400000">
            <a:off x="714336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 flipH="1" rot="5400000">
            <a:off x="714336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rot="-5400000">
            <a:off x="-47416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rot="5400000">
            <a:off x="1476378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5400000">
            <a:off x="1476378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 flipH="1" rot="5400000">
            <a:off x="928613" y="4548000"/>
            <a:ext cx="4287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 rot="5400000">
            <a:off x="928613" y="-166445"/>
            <a:ext cx="4287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 rot="5400000">
            <a:off x="-47550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 rot="-5400000">
            <a:off x="-47416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 rot="5400000">
            <a:off x="1476378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 rot="-5400000">
            <a:off x="1476512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flipH="1" rot="-5400000">
            <a:off x="714548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rot="5400000">
            <a:off x="-47550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rot="-5400000">
            <a:off x="1476512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 flipH="1" rot="-5400000">
            <a:off x="714548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flipH="1" rot="5400000">
            <a:off x="714336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 flipH="1" rot="5400000">
            <a:off x="714336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 rot="-5400000">
            <a:off x="-47416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rot="5400000">
            <a:off x="1476378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-5400000">
            <a:off x="-47416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 rot="-5400000">
            <a:off x="1476512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 rot="5400000">
            <a:off x="-47550" y="4333841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 flipH="1" rot="-5400000">
            <a:off x="714548" y="4333841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 flipH="1" rot="5400000">
            <a:off x="714336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rot="5400000">
            <a:off x="1476415" y="433354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2894475" y="450971"/>
            <a:ext cx="5740800" cy="1442699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894475" y="1938950"/>
            <a:ext cx="5740800" cy="26490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2000">
                <a:solidFill>
                  <a:srgbClr val="61616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0" y="0"/>
            <a:ext cx="4583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947374" y="554850"/>
            <a:ext cx="3855899" cy="4033800"/>
          </a:xfrm>
          <a:prstGeom prst="rect">
            <a:avLst/>
          </a:prstGeom>
          <a:noFill/>
        </p:spPr>
        <p:txBody>
          <a:bodyPr anchorCtr="0" anchor="ctr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3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3" name="Shape 103"/>
          <p:cNvCxnSpPr/>
          <p:nvPr/>
        </p:nvCxnSpPr>
        <p:spPr>
          <a:xfrm>
            <a:off x="1128750" y="1995025"/>
            <a:ext cx="68865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04" name="Shape 104"/>
          <p:cNvSpPr txBox="1"/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128750" y="2225462"/>
            <a:ext cx="6886500" cy="21972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4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0" name="Shape 110"/>
          <p:cNvCxnSpPr/>
          <p:nvPr/>
        </p:nvCxnSpPr>
        <p:spPr>
          <a:xfrm>
            <a:off x="1128750" y="1995025"/>
            <a:ext cx="68865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11" name="Shape 111"/>
          <p:cNvSpPr txBox="1"/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128750" y="2225462"/>
            <a:ext cx="6886500" cy="21972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5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6" name="Shape 116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/>
            <a:headEnd len="med" w="med" type="none"/>
            <a:tailEnd len="med" w="med" type="none"/>
          </a:ln>
          <a:effectLst>
            <a:outerShdw blurRad="50799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117" name="Shape 117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6200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x="328650" y="554850"/>
            <a:ext cx="5291400" cy="32400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627939" y="639600"/>
            <a:ext cx="2109300" cy="3155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6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7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55A6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4" name="Shape 134"/>
          <p:cNvCxnSpPr/>
          <p:nvPr/>
        </p:nvCxnSpPr>
        <p:spPr>
          <a:xfrm rot="10800000">
            <a:off x="2152475" y="2633250"/>
            <a:ext cx="48198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Shape 135"/>
          <p:cNvSpPr txBox="1"/>
          <p:nvPr>
            <p:ph type="title"/>
          </p:nvPr>
        </p:nvSpPr>
        <p:spPr>
          <a:xfrm>
            <a:off x="2093075" y="584425"/>
            <a:ext cx="4948200" cy="18858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2093075" y="2834825"/>
            <a:ext cx="4938600" cy="1553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400">
                <a:solidFill>
                  <a:srgbClr val="FFFFFF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9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0" name="Shape 140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/>
            <a:headEnd len="med" w="med" type="none"/>
            <a:tailEnd len="med" w="med" type="none"/>
          </a:ln>
          <a:effectLst>
            <a:outerShdw blurRad="50799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141" name="Shape 141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0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6531574" y="0"/>
            <a:ext cx="864300" cy="246000"/>
          </a:xfrm>
          <a:prstGeom prst="rect">
            <a:avLst/>
          </a:prstGeom>
          <a:solidFill>
            <a:srgbClr val="57BB8A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7395898" y="0"/>
            <a:ext cx="1748100" cy="246000"/>
          </a:xfrm>
          <a:prstGeom prst="rect">
            <a:avLst/>
          </a:prstGeom>
          <a:solidFill>
            <a:srgbClr val="33AC7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 flipH="1">
            <a:off x="6096275" y="0"/>
            <a:ext cx="435300" cy="246000"/>
          </a:xfrm>
          <a:prstGeom prst="rect">
            <a:avLst/>
          </a:prstGeom>
          <a:solidFill>
            <a:srgbClr val="87CEA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0" y="0"/>
            <a:ext cx="6096299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x="6281725" y="679625"/>
            <a:ext cx="2683200" cy="10425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281725" y="1798300"/>
            <a:ext cx="2683200" cy="2540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600">
                <a:solidFill>
                  <a:srgbClr val="FFFFFF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8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0" y="0"/>
            <a:ext cx="2276308" cy="4714848"/>
            <a:chOff x="0" y="0"/>
            <a:chExt cx="4565400" cy="4714848"/>
          </a:xfrm>
        </p:grpSpPr>
        <p:sp>
          <p:nvSpPr>
            <p:cNvPr id="157" name="Shape 157"/>
            <p:cNvSpPr/>
            <p:nvPr/>
          </p:nvSpPr>
          <p:spPr>
            <a:xfrm>
              <a:off x="0" y="0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0" y="85728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0" y="171457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0" y="257186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0" y="342915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0" y="428644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Shape 163"/>
          <p:cNvGrpSpPr/>
          <p:nvPr/>
        </p:nvGrpSpPr>
        <p:grpSpPr>
          <a:xfrm>
            <a:off x="0" y="428644"/>
            <a:ext cx="2276308" cy="4714848"/>
            <a:chOff x="0" y="428644"/>
            <a:chExt cx="4565400" cy="4714848"/>
          </a:xfrm>
        </p:grpSpPr>
        <p:sp>
          <p:nvSpPr>
            <p:cNvPr id="164" name="Shape 164"/>
            <p:cNvSpPr/>
            <p:nvPr/>
          </p:nvSpPr>
          <p:spPr>
            <a:xfrm>
              <a:off x="0" y="428644"/>
              <a:ext cx="4565400" cy="428399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0" y="128593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0" y="214322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300051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0" y="385780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0" y="471509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0" name="Shape 170"/>
          <p:cNvGrpSpPr/>
          <p:nvPr/>
        </p:nvGrpSpPr>
        <p:grpSpPr>
          <a:xfrm>
            <a:off x="0" y="428650"/>
            <a:ext cx="2276308" cy="4386650"/>
            <a:chOff x="0" y="428650"/>
            <a:chExt cx="4565400" cy="4386650"/>
          </a:xfrm>
        </p:grpSpPr>
        <p:sp>
          <p:nvSpPr>
            <p:cNvPr id="171" name="Shape 171"/>
            <p:cNvSpPr/>
            <p:nvPr/>
          </p:nvSpPr>
          <p:spPr>
            <a:xfrm>
              <a:off x="0" y="4286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0" y="12838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0" y="21390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29942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0" y="38494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0" y="47046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7" name="Shape 177"/>
          <p:cNvSpPr txBox="1"/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2894475" y="2356335"/>
            <a:ext cx="5740800" cy="20679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3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8E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1967410" y="1026904"/>
            <a:ext cx="4828200" cy="2708699"/>
          </a:xfrm>
          <a:prstGeom prst="rect">
            <a:avLst/>
          </a:prstGeom>
          <a:solidFill>
            <a:srgbClr val="007EA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2348387" y="1407895"/>
            <a:ext cx="4828199" cy="2708700"/>
          </a:xfrm>
          <a:prstGeom prst="rect">
            <a:avLst/>
          </a:prstGeom>
          <a:solidFill>
            <a:srgbClr val="FAFFD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>
            <p:ph type="ctrTitle"/>
          </p:nvPr>
        </p:nvSpPr>
        <p:spPr>
          <a:xfrm>
            <a:off x="2689350" y="1811362"/>
            <a:ext cx="4146300" cy="12492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b="1" sz="3600">
                <a:solidFill>
                  <a:srgbClr val="003459"/>
                </a:solidFill>
              </a:defRPr>
            </a:lvl9pPr>
          </a:lstStyle>
          <a:p/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x="2689350" y="3190240"/>
            <a:ext cx="4146300" cy="522899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100000"/>
              <a:buNone/>
              <a:defRPr sz="2100">
                <a:solidFill>
                  <a:srgbClr val="003459"/>
                </a:solidFill>
              </a:defRPr>
            </a:lvl9pPr>
          </a:lstStyle>
          <a:p/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003459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2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55A6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2448225" y="447900"/>
            <a:ext cx="4247700" cy="424770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2571750" y="571500"/>
            <a:ext cx="4000500" cy="40005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type="ctrTitle"/>
          </p:nvPr>
        </p:nvSpPr>
        <p:spPr>
          <a:xfrm>
            <a:off x="2771700" y="1441775"/>
            <a:ext cx="3600600" cy="15108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b="1" sz="4800">
                <a:solidFill>
                  <a:srgbClr val="263238"/>
                </a:solidFill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1" type="subTitle"/>
          </p:nvPr>
        </p:nvSpPr>
        <p:spPr>
          <a:xfrm>
            <a:off x="3371625" y="3105075"/>
            <a:ext cx="2486100" cy="8286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ct val="100000"/>
              <a:buNone/>
              <a:defRPr sz="1800">
                <a:solidFill>
                  <a:srgbClr val="263238"/>
                </a:solidFill>
              </a:defRPr>
            </a:lvl9pPr>
          </a:lstStyle>
          <a:p/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1">
    <p:bg>
      <p:bgPr>
        <a:solidFill>
          <a:srgbClr val="FFFFFF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6" name="Shape 196"/>
          <p:cNvCxnSpPr/>
          <p:nvPr/>
        </p:nvCxnSpPr>
        <p:spPr>
          <a:xfrm>
            <a:off x="831619" y="615325"/>
            <a:ext cx="5948700" cy="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Shape 197"/>
          <p:cNvSpPr txBox="1"/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832600" y="2623080"/>
            <a:ext cx="5810400" cy="17388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latin typeface="Fjalla One"/>
                <a:ea typeface="Fjalla One"/>
                <a:cs typeface="Fjalla One"/>
                <a:sym typeface="Fjalla One"/>
              </a:rPr>
              <a:t>What is a human?</a:t>
            </a:r>
          </a:p>
        </p:txBody>
      </p:sp>
      <p:sp>
        <p:nvSpPr>
          <p:cNvPr id="205" name="Shape 20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28650" y="554850"/>
            <a:ext cx="5291400" cy="324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Within these complex systems humans must have had a capacity for reasoning to maintain the systems/ the systems’ order...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627939" y="639600"/>
            <a:ext cx="2109300" cy="315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Reasoning would have allowed for minimal clashing of individual choice actions.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To clarify/expand, reasoning as it applies to morality is a </a:t>
            </a:r>
            <a:r>
              <a:rPr i="1" lang="en">
                <a:latin typeface="Fjalla One"/>
                <a:ea typeface="Fjalla One"/>
                <a:cs typeface="Fjalla One"/>
                <a:sym typeface="Fjalla One"/>
              </a:rPr>
              <a:t>fairly </a:t>
            </a: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unique staple of humanity.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-</a:t>
            </a:r>
            <a:r>
              <a:rPr lang="en" sz="1200">
                <a:latin typeface="Fjalla One"/>
                <a:ea typeface="Fjalla One"/>
                <a:cs typeface="Fjalla One"/>
                <a:sym typeface="Fjalla One"/>
              </a:rPr>
              <a:t>(ex.) Leopards do not recognize the moral choices involved in consuming other animals, hence it is a rare and typically unnatural thing to see a vegan leopard.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2097900" y="338225"/>
            <a:ext cx="4948200" cy="87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>
                <a:latin typeface="Fjalla One"/>
                <a:ea typeface="Fjalla One"/>
                <a:cs typeface="Fjalla One"/>
                <a:sym typeface="Fjalla One"/>
              </a:rPr>
              <a:t>Morality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2093075" y="2834825"/>
            <a:ext cx="4938600" cy="155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Morality, n. - the extent to which something is “right” or “wrong.”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Morality is very much a gray-area as animals can display both sympathy and cruelty. Morality and moral choices are also very much high-level brain functions and choices, which leads me to my next point…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The Brain…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(1)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The human brain developed from the bottom up. 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ourier New"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The medulla:</a:t>
            </a:r>
          </a:p>
          <a:p>
            <a:pPr indent="-317500" lvl="0" marL="457200" rtl="0">
              <a:spcBef>
                <a:spcPts val="0"/>
              </a:spcBef>
              <a:buSzPct val="100000"/>
              <a:buFont typeface="Courier New"/>
              <a:buChar char="-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attached to/is a part of, the brainstem.</a:t>
            </a:r>
          </a:p>
          <a:p>
            <a:pPr indent="-317500" lvl="0" marL="457200" rtl="0">
              <a:spcBef>
                <a:spcPts val="0"/>
              </a:spcBef>
              <a:buSzPct val="100000"/>
              <a:buFont typeface="Courier New"/>
              <a:buChar char="-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controls a human’s most primal functions (breathing, heartbeat, and swallowing) - the “step one” in living.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4" name="Shape 2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4100" y="2449275"/>
            <a:ext cx="6099900" cy="269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 b="0" l="16194" r="16187" t="0"/>
          <a:stretch/>
        </p:blipFill>
        <p:spPr>
          <a:xfrm>
            <a:off x="0" y="0"/>
            <a:ext cx="60962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/>
          <p:nvPr>
            <p:ph type="title"/>
          </p:nvPr>
        </p:nvSpPr>
        <p:spPr>
          <a:xfrm>
            <a:off x="6281725" y="679625"/>
            <a:ext cx="2683200" cy="104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Brain… (2)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281725" y="1798300"/>
            <a:ext cx="2683200" cy="254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</a:pPr>
            <a:r>
              <a:rPr lang="en" sz="1800"/>
              <a:t>The regions of the brain responsible for the senses developed next - (ex.) the temporal, parietal, and occipital lobes.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ctrTitle"/>
          </p:nvPr>
        </p:nvSpPr>
        <p:spPr>
          <a:xfrm>
            <a:off x="2894475" y="101125"/>
            <a:ext cx="5740800" cy="9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Pinyon Script"/>
                <a:ea typeface="Pinyon Script"/>
                <a:cs typeface="Pinyon Script"/>
                <a:sym typeface="Pinyon Script"/>
              </a:rPr>
              <a:t>The Brain</a:t>
            </a:r>
            <a:r>
              <a:rPr lang="en">
                <a:latin typeface="Pinyon Script"/>
                <a:ea typeface="Pinyon Script"/>
                <a:cs typeface="Pinyon Script"/>
                <a:sym typeface="Pinyon Script"/>
              </a:rPr>
              <a:t>, Pt. </a:t>
            </a:r>
            <a:r>
              <a:rPr lang="en">
                <a:latin typeface="Pinyon Script"/>
                <a:ea typeface="Pinyon Script"/>
                <a:cs typeface="Pinyon Script"/>
                <a:sym typeface="Pinyon Script"/>
              </a:rPr>
              <a:t>3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2894475" y="1271300"/>
            <a:ext cx="5740800" cy="359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Font typeface="Pinyon Script"/>
            </a:pPr>
            <a:r>
              <a:rPr b="1" lang="en" sz="2400">
                <a:latin typeface="Pinyon Script"/>
                <a:ea typeface="Pinyon Script"/>
                <a:cs typeface="Pinyon Script"/>
                <a:sym typeface="Pinyon Script"/>
              </a:rPr>
              <a:t>The portion(s) of the brain responsible for thought and decision making (as well as personality) - the frontal lobe(s) - developed last. </a:t>
            </a:r>
          </a:p>
        </p:txBody>
      </p:sp>
      <p:pic>
        <p:nvPicPr>
          <p:cNvPr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7025" y="2978150"/>
            <a:ext cx="5948250" cy="206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Sooooo</a:t>
            </a: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...</a:t>
            </a: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 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832600" y="2623080"/>
            <a:ext cx="5810400" cy="173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What this boils</a:t>
            </a: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 down to...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Humanism is not something distinctly human - it is simply a way humans have termed their complexity/advanced nature.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Many humanistic traits can be observed across species which means humanism is never truly unique, just a means of terming specific advanced qualities of the mind which, for example, include but are not limited to:</a:t>
            </a:r>
          </a:p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Fjalla One"/>
              <a:buChar char="-"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Thought</a:t>
            </a:r>
          </a:p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Fjalla One"/>
              <a:buChar char="-"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Decision-making</a:t>
            </a:r>
          </a:p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Fjalla One"/>
              <a:buChar char="-"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Emotion/Empathy/Sympathy</a:t>
            </a:r>
          </a:p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Fjalla One"/>
              <a:buChar char="-"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Personality/psycho-individuality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All of which are facilitated by the frontal lobe…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ctrTitle"/>
          </p:nvPr>
        </p:nvSpPr>
        <p:spPr>
          <a:xfrm>
            <a:off x="2689350" y="1811362"/>
            <a:ext cx="4146300" cy="1249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Conceptually speaking… </a:t>
            </a:r>
          </a:p>
        </p:txBody>
      </p:sp>
      <p:sp>
        <p:nvSpPr>
          <p:cNvPr id="211" name="Shape 211"/>
          <p:cNvSpPr txBox="1"/>
          <p:nvPr>
            <p:ph idx="1" type="subTitle"/>
          </p:nvPr>
        </p:nvSpPr>
        <p:spPr>
          <a:xfrm>
            <a:off x="2689350" y="3190240"/>
            <a:ext cx="4146300" cy="52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ctrTitle"/>
          </p:nvPr>
        </p:nvSpPr>
        <p:spPr>
          <a:xfrm>
            <a:off x="2771700" y="1441775"/>
            <a:ext cx="3600600" cy="1510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Factually rather...</a:t>
            </a:r>
          </a:p>
        </p:txBody>
      </p:sp>
      <p:sp>
        <p:nvSpPr>
          <p:cNvPr id="217" name="Shape 217"/>
          <p:cNvSpPr txBox="1"/>
          <p:nvPr>
            <p:ph idx="1" type="subTitle"/>
          </p:nvPr>
        </p:nvSpPr>
        <p:spPr>
          <a:xfrm>
            <a:off x="3383300" y="2952575"/>
            <a:ext cx="2486100" cy="82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“Homo Saepiens- (are) the species of bipedal primates to which modern humans belong, characterized by a brain capacity averaging 1400 cc (85 cubicin.) and by </a:t>
            </a:r>
            <a:r>
              <a:rPr lang="en" sz="1200">
                <a:solidFill>
                  <a:srgbClr val="3D7BB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dependence</a:t>
            </a:r>
            <a:r>
              <a:rPr lang="en" sz="12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upon language and the creation and utilizationof complex tools.”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Fjalla One"/>
                <a:ea typeface="Fjalla One"/>
                <a:cs typeface="Fjalla One"/>
                <a:sym typeface="Fjalla One"/>
              </a:rPr>
              <a:t>A Human Must Be Alive!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Life (/līf/) :</a:t>
            </a:r>
          </a:p>
          <a:p>
            <a:pPr indent="-228600" lvl="0" marL="457200" rtl="0">
              <a:spcBef>
                <a:spcPts val="0"/>
              </a:spcBef>
              <a:buFont typeface="Courier New"/>
              <a:buAutoNum type="arabicPeriod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When an object (made of cells) displays a capacity for: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responsiveness to the environment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passing traits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on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to offspring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growth and change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reproduction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metabolism and respiration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(and) </a:t>
            </a:r>
            <a:r>
              <a:rPr b="1" lang="en" u="sng">
                <a:latin typeface="Courier New"/>
                <a:ea typeface="Courier New"/>
                <a:cs typeface="Courier New"/>
                <a:sym typeface="Courier New"/>
              </a:rPr>
              <a:t>maintenance of homeostasis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indent="-228600" lvl="0" marL="457200" rtl="0">
              <a:spcBef>
                <a:spcPts val="0"/>
              </a:spcBef>
              <a:buFont typeface="Courier New"/>
              <a:buChar char="-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(To clarify) A human must </a:t>
            </a:r>
            <a:r>
              <a:rPr b="1" i="1" lang="en">
                <a:latin typeface="Courier New"/>
                <a:ea typeface="Courier New"/>
                <a:cs typeface="Courier New"/>
                <a:sym typeface="Courier New"/>
              </a:rPr>
              <a:t>have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or </a:t>
            </a:r>
            <a:r>
              <a:rPr b="1" i="1" lang="en">
                <a:latin typeface="Courier New"/>
                <a:ea typeface="Courier New"/>
                <a:cs typeface="Courier New"/>
                <a:sym typeface="Courier New"/>
              </a:rPr>
              <a:t>have had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life!</a:t>
            </a:r>
          </a:p>
          <a:p>
            <a:pPr indent="-228600" lvl="0" marL="457200" rtl="0">
              <a:spcBef>
                <a:spcPts val="0"/>
              </a:spcBef>
              <a:buFont typeface="Courier New"/>
              <a:buChar char="-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And/or (debatably) be capable of life.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2894475" y="450971"/>
            <a:ext cx="5740800" cy="1442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Humans must have a capacity for </a:t>
            </a:r>
            <a:r>
              <a:rPr i="1" lang="en" sz="3000"/>
              <a:t>complex </a:t>
            </a:r>
            <a:r>
              <a:rPr lang="en" sz="3000"/>
              <a:t>self-reflection!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2894475" y="1938950"/>
            <a:ext cx="5740800" cy="264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As it relates to personality and social interactions…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(ex. 1.) Psychology!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(ex. 2.) Sociology!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 it relates to autonomic functions…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(ex. 1.) Biology!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(ex. 2.) [More specifically...] Anatomy!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2894475" y="450974"/>
            <a:ext cx="5740800" cy="115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0" lang="en" sz="3000">
                <a:solidFill>
                  <a:schemeClr val="accent2"/>
                </a:solidFill>
              </a:rPr>
              <a:t>“</a:t>
            </a:r>
            <a:r>
              <a:rPr i="1" lang="en" sz="3000">
                <a:solidFill>
                  <a:schemeClr val="accent2"/>
                </a:solidFill>
              </a:rPr>
              <a:t>Complex </a:t>
            </a:r>
            <a:r>
              <a:rPr lang="en" sz="3000">
                <a:solidFill>
                  <a:schemeClr val="accent2"/>
                </a:solidFill>
              </a:rPr>
              <a:t>self-reflection!” Cont’d!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2894475" y="1796150"/>
            <a:ext cx="5740800" cy="279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extension, OR, </a:t>
            </a:r>
            <a:r>
              <a:rPr i="1" lang="en"/>
              <a:t>to simplify</a:t>
            </a:r>
            <a:r>
              <a:rPr lang="en"/>
              <a:t>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Humans must be capable of analyzing the </a:t>
            </a:r>
            <a:r>
              <a:rPr i="1" lang="en"/>
              <a:t>WHY </a:t>
            </a:r>
            <a:r>
              <a:rPr lang="en"/>
              <a:t>of </a:t>
            </a:r>
            <a:r>
              <a:rPr i="1" lang="en"/>
              <a:t>themselves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Humans must be capable of reflecting on their environment!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1128750" y="2225462"/>
            <a:ext cx="6886500" cy="21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</a:pPr>
            <a:r>
              <a:rPr lang="en"/>
              <a:t>Humans must be capable of reflecting the </a:t>
            </a:r>
            <a:r>
              <a:rPr i="1" lang="en"/>
              <a:t>WHY </a:t>
            </a:r>
            <a:r>
              <a:rPr lang="en"/>
              <a:t>of their environment (in a complex manner that is to say...)!</a:t>
            </a:r>
          </a:p>
          <a:p>
            <a:pPr indent="-228600" lvl="0" marL="457200" rtl="0" algn="l">
              <a:spcBef>
                <a:spcPts val="0"/>
              </a:spcBef>
              <a:buChar char="-"/>
            </a:pPr>
            <a:r>
              <a:rPr lang="en"/>
              <a:t>(See: Environmental Science!)</a:t>
            </a:r>
          </a:p>
          <a:p>
            <a:pPr indent="-228600" lvl="0" marL="457200" rtl="0" algn="l">
              <a:spcBef>
                <a:spcPts val="0"/>
              </a:spcBef>
            </a:pPr>
            <a:r>
              <a:rPr lang="en"/>
              <a:t>(Key point: to be able to reflect on one’s environment is not sheerly human. )</a:t>
            </a:r>
          </a:p>
          <a:p>
            <a:pPr indent="-228600" lvl="0" marL="457200" algn="l">
              <a:spcBef>
                <a:spcPts val="0"/>
              </a:spcBef>
            </a:pPr>
            <a:r>
              <a:rPr lang="en"/>
              <a:t>To specify: humans must be able to </a:t>
            </a:r>
            <a:r>
              <a:rPr lang="en" u="sng"/>
              <a:t>reflect</a:t>
            </a:r>
            <a:r>
              <a:rPr lang="en"/>
              <a:t> on their environment </a:t>
            </a:r>
            <a:r>
              <a:rPr lang="en" u="sng"/>
              <a:t>to enable</a:t>
            </a:r>
            <a:r>
              <a:rPr lang="en"/>
              <a:t> </a:t>
            </a:r>
            <a:r>
              <a:rPr i="1" lang="en"/>
              <a:t>drastic</a:t>
            </a:r>
            <a:r>
              <a:rPr lang="en"/>
              <a:t> ALTERING of their environment (See next slide.).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Humans </a:t>
            </a:r>
            <a:r>
              <a:rPr i="1" lang="en"/>
              <a:t>do </a:t>
            </a:r>
            <a:r>
              <a:rPr lang="en"/>
              <a:t>display a capacity to create </a:t>
            </a:r>
            <a:r>
              <a:rPr i="1" lang="en"/>
              <a:t>complex </a:t>
            </a:r>
            <a:r>
              <a:rPr lang="en"/>
              <a:t>institutions…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→ 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947374" y="554850"/>
            <a:ext cx="3855899" cy="4033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(See: Government(s), The UN, The A.M.A., 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728850" y="198275"/>
            <a:ext cx="3125700" cy="641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EFEFEF"/>
                </a:solidFill>
              </a:rPr>
              <a:t>(</a:t>
            </a:r>
            <a:r>
              <a:rPr b="1" lang="en" sz="3600">
                <a:solidFill>
                  <a:srgbClr val="EFEFEF"/>
                </a:solidFill>
              </a:rPr>
              <a:t>That said)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691050" y="4233750"/>
            <a:ext cx="32013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3F3F3"/>
                </a:solidFill>
              </a:rPr>
              <a:t>(A larger part of environment alteration.)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(And, to have done so..) </a:t>
            </a:r>
            <a:r>
              <a:rPr lang="en"/>
              <a:t>Humans must display </a:t>
            </a:r>
            <a:r>
              <a:rPr lang="en" sz="2400"/>
              <a:t>(must have displayed)</a:t>
            </a:r>
            <a:r>
              <a:rPr lang="en"/>
              <a:t> capacity for </a:t>
            </a:r>
            <a:r>
              <a:rPr i="1" lang="en"/>
              <a:t>language</a:t>
            </a:r>
            <a:r>
              <a:rPr lang="en"/>
              <a:t>.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128750" y="2225462"/>
            <a:ext cx="6886500" cy="21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Humans must display a capacity for understanding of: formalized, outlined, or otherwise universally understood meanings of specific sounds and symbols relative to a cultural vernacular - i.e. language.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Language - “A method of ... communication, either spoken or written, consisting of the use of words in a structured and conventional way.”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Humans must display a capacity for language rather than improvised (non-standardized) gestures meant to communicate a meaning.</a:t>
            </a:r>
          </a:p>
          <a:p>
            <a:pPr lvl="0">
              <a:spcBef>
                <a:spcPts val="0"/>
              </a:spcBef>
              <a:buNone/>
            </a:pPr>
            <a:r>
              <a:rPr lang="en" sz="800"/>
              <a:t>(Sign language while still involving gestures, is standardized and certain gestures are universally understood among those who speak it fluently.)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