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Amatic SC"/>
      <p:regular r:id="rId13"/>
      <p:bold r:id="rId14"/>
    </p:embeddedFont>
    <p:embeddedFont>
      <p:font typeface="Source Code Pro"/>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maticSC-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ourceCodePro-regular.fntdata"/><Relationship Id="rId14" Type="http://schemas.openxmlformats.org/officeDocument/2006/relationships/font" Target="fonts/AmaticSC-bold.fntdata"/><Relationship Id="rId16" Type="http://schemas.openxmlformats.org/officeDocument/2006/relationships/font" Target="fonts/SourceCodePro-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sz="1200">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200"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0.jpg"/><Relationship Id="rId4" Type="http://schemas.openxmlformats.org/officeDocument/2006/relationships/image" Target="../media/image0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1.jpg"/><Relationship Id="rId4" Type="http://schemas.openxmlformats.org/officeDocument/2006/relationships/image" Target="../media/image07.jpg"/><Relationship Id="rId5" Type="http://schemas.openxmlformats.org/officeDocument/2006/relationships/image" Target="../media/image0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3.jpg"/><Relationship Id="rId4" Type="http://schemas.openxmlformats.org/officeDocument/2006/relationships/image" Target="../media/image04.jpg"/><Relationship Id="rId5" Type="http://schemas.openxmlformats.org/officeDocument/2006/relationships/image" Target="../media/image06.jpg"/><Relationship Id="rId6" Type="http://schemas.openxmlformats.org/officeDocument/2006/relationships/image" Target="../media/image0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dailymail.co.uk/sciencetech/article-1345109/Man-started-wearing-clothes-170-000-years-ago-according-study-LICE.html" TargetMode="External"/><Relationship Id="rId4" Type="http://schemas.openxmlformats.org/officeDocument/2006/relationships/hyperlink" Target="http://mbe.oxfordjournals.org/content/28/1/29.abstrac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rIns="91425" tIns="91425">
            <a:noAutofit/>
          </a:bodyPr>
          <a:lstStyle/>
          <a:p>
            <a:pPr lvl="0">
              <a:spcBef>
                <a:spcPts val="0"/>
              </a:spcBef>
              <a:buNone/>
            </a:pPr>
            <a:r>
              <a:rPr lang="en"/>
              <a:t>How does Clothing make us HUmans?</a:t>
            </a:r>
          </a:p>
        </p:txBody>
      </p:sp>
      <p:sp>
        <p:nvSpPr>
          <p:cNvPr id="57" name="Shape 57"/>
          <p:cNvSpPr txBox="1"/>
          <p:nvPr>
            <p:ph idx="1" type="subTitle"/>
          </p:nvPr>
        </p:nvSpPr>
        <p:spPr>
          <a:xfrm>
            <a:off x="311700" y="3890400"/>
            <a:ext cx="8520600" cy="706200"/>
          </a:xfrm>
          <a:prstGeom prst="rect">
            <a:avLst/>
          </a:prstGeom>
        </p:spPr>
        <p:txBody>
          <a:bodyPr anchorCtr="0" anchor="ctr" bIns="91425" lIns="91425" rIns="91425" tIns="91425">
            <a:noAutofit/>
          </a:bodyPr>
          <a:lstStyle/>
          <a:p>
            <a:pPr lvl="0">
              <a:spcBef>
                <a:spcPts val="0"/>
              </a:spcBef>
              <a:buNone/>
            </a:pPr>
            <a:r>
              <a:rPr lang="en"/>
              <a:t>By: Carlos Eloisa &amp; Ben Lohman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Why is clothing unique to humans?</a:t>
            </a:r>
          </a:p>
        </p:txBody>
      </p:sp>
      <p:sp>
        <p:nvSpPr>
          <p:cNvPr id="63" name="Shape 63"/>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From your shirt and shoes to your socks and undies. All of which are a part of your daily outfit. Those are all things that we today would never think to leave the house without. However, at some point in history all those items were merely just a cape or very few articles of clothing. This project will analyze how humans have developed from creatures with more fur and natural warmth to the species we are today and how that has affected how we see clothing today.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Origin Of Clothing</a:t>
            </a:r>
          </a:p>
        </p:txBody>
      </p:sp>
      <p:sp>
        <p:nvSpPr>
          <p:cNvPr id="69" name="Shape 69"/>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pPr>
            <a:r>
              <a:rPr lang="en"/>
              <a:t>Humans began to wear clothes approximately 170,000 years ago.</a:t>
            </a:r>
          </a:p>
          <a:p>
            <a:pPr indent="-228600" lvl="0" marL="457200" rtl="0">
              <a:spcBef>
                <a:spcPts val="0"/>
              </a:spcBef>
            </a:pPr>
            <a:r>
              <a:rPr lang="en"/>
              <a:t>Most prehistoric clothing was made up of animal hides and leaves.</a:t>
            </a:r>
          </a:p>
          <a:p>
            <a:pPr lvl="0" rtl="0">
              <a:spcBef>
                <a:spcPts val="0"/>
              </a:spcBef>
              <a:buNone/>
            </a:pPr>
            <a:r>
              <a:t/>
            </a:r>
            <a:endParaRPr/>
          </a:p>
        </p:txBody>
      </p:sp>
      <p:pic>
        <p:nvPicPr>
          <p:cNvPr id="70" name="Shape 70"/>
          <p:cNvPicPr preferRelativeResize="0"/>
          <p:nvPr/>
        </p:nvPicPr>
        <p:blipFill>
          <a:blip r:embed="rId3">
            <a:alphaModFix/>
          </a:blip>
          <a:stretch>
            <a:fillRect/>
          </a:stretch>
        </p:blipFill>
        <p:spPr>
          <a:xfrm>
            <a:off x="7041600" y="2562662"/>
            <a:ext cx="1790700" cy="2447925"/>
          </a:xfrm>
          <a:prstGeom prst="rect">
            <a:avLst/>
          </a:prstGeom>
          <a:noFill/>
          <a:ln>
            <a:noFill/>
          </a:ln>
        </p:spPr>
      </p:pic>
      <p:pic>
        <p:nvPicPr>
          <p:cNvPr id="71" name="Shape 71"/>
          <p:cNvPicPr preferRelativeResize="0"/>
          <p:nvPr/>
        </p:nvPicPr>
        <p:blipFill>
          <a:blip r:embed="rId4">
            <a:alphaModFix/>
          </a:blip>
          <a:stretch>
            <a:fillRect/>
          </a:stretch>
        </p:blipFill>
        <p:spPr>
          <a:xfrm>
            <a:off x="4057775" y="2562675"/>
            <a:ext cx="2686974" cy="2447926"/>
          </a:xfrm>
          <a:prstGeom prst="rect">
            <a:avLst/>
          </a:prstGeom>
          <a:noFill/>
          <a:ln>
            <a:noFill/>
          </a:ln>
        </p:spPr>
      </p:pic>
      <p:sp>
        <p:nvSpPr>
          <p:cNvPr id="72" name="Shape 72"/>
          <p:cNvSpPr txBox="1"/>
          <p:nvPr/>
        </p:nvSpPr>
        <p:spPr>
          <a:xfrm>
            <a:off x="311700" y="2682200"/>
            <a:ext cx="3064800" cy="2328300"/>
          </a:xfrm>
          <a:prstGeom prst="rect">
            <a:avLst/>
          </a:prstGeom>
          <a:noFill/>
          <a:ln>
            <a:noFill/>
          </a:ln>
        </p:spPr>
        <p:txBody>
          <a:bodyPr anchorCtr="0" anchor="t" bIns="91425" lIns="91425" rIns="91425" tIns="91425">
            <a:noAutofit/>
          </a:bodyPr>
          <a:lstStyle/>
          <a:p>
            <a:pPr indent="-342900" lvl="0" marL="457200" rtl="0">
              <a:spcBef>
                <a:spcPts val="0"/>
              </a:spcBef>
              <a:buClr>
                <a:srgbClr val="666666"/>
              </a:buClr>
              <a:buSzPct val="100000"/>
              <a:buChar char="●"/>
            </a:pPr>
            <a:r>
              <a:rPr lang="en" sz="1800">
                <a:solidFill>
                  <a:srgbClr val="666666"/>
                </a:solidFill>
              </a:rPr>
              <a:t>Clothing began as a way to stay warm in the cold and protect one from potential predators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Why was it necessary to wear clothes</a:t>
            </a:r>
          </a:p>
        </p:txBody>
      </p:sp>
      <p:sp>
        <p:nvSpPr>
          <p:cNvPr id="78" name="Shape 78"/>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pPr>
            <a:r>
              <a:rPr lang="en"/>
              <a:t>Humans began to develop from species that had more hair to more nude species. This forced early caveman to make a new layer of warmth and protection</a:t>
            </a:r>
          </a:p>
          <a:p>
            <a:pPr indent="-228600" lvl="0" marL="457200" rtl="0">
              <a:spcBef>
                <a:spcPts val="0"/>
              </a:spcBef>
            </a:pPr>
            <a:r>
              <a:rPr lang="en"/>
              <a:t>Many scientist have stated that lice was a large part of why humans lost their hair</a:t>
            </a:r>
          </a:p>
          <a:p>
            <a:pPr indent="-228600" lvl="0" marL="457200" rtl="0">
              <a:spcBef>
                <a:spcPts val="0"/>
              </a:spcBef>
            </a:pPr>
            <a:r>
              <a:rPr lang="en"/>
              <a:t>Clothing allowed for humans to explore more</a:t>
            </a:r>
          </a:p>
          <a:p>
            <a:pPr indent="-228600" lvl="1" marL="914400" rtl="0">
              <a:spcBef>
                <a:spcPts val="0"/>
              </a:spcBef>
            </a:pPr>
            <a:r>
              <a:rPr lang="en"/>
              <a:t>Discover colder climates and higher altitudes</a:t>
            </a:r>
          </a:p>
          <a:p>
            <a:pPr indent="-228600" lvl="0" marL="457200" rtl="0">
              <a:spcBef>
                <a:spcPts val="0"/>
              </a:spcBef>
            </a:pPr>
            <a:r>
              <a:rPr lang="en"/>
              <a:t>Helped protect against mosquitos and other diseases</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Evolution of Clothing</a:t>
            </a:r>
          </a:p>
        </p:txBody>
      </p:sp>
      <p:sp>
        <p:nvSpPr>
          <p:cNvPr id="84" name="Shape 84"/>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228600" lvl="0" marL="457200" rtl="0">
              <a:spcBef>
                <a:spcPts val="0"/>
              </a:spcBef>
            </a:pPr>
            <a:r>
              <a:rPr lang="en"/>
              <a:t>Clothing began as a basic necessity to humans. But, today clothing is used very differently in society. </a:t>
            </a:r>
          </a:p>
          <a:p>
            <a:pPr indent="-228600" lvl="0" marL="457200" rtl="0">
              <a:spcBef>
                <a:spcPts val="0"/>
              </a:spcBef>
            </a:pPr>
            <a:r>
              <a:rPr lang="en"/>
              <a:t>Clothes can show wealth as it was used in the Elizbethan Era. Purple indicated you were of wealth and red indicated you were poor. Showed status and power.</a:t>
            </a:r>
          </a:p>
          <a:p>
            <a:pPr indent="-228600" lvl="0" marL="457200" rtl="0">
              <a:spcBef>
                <a:spcPts val="0"/>
              </a:spcBef>
            </a:pPr>
            <a:r>
              <a:rPr lang="en"/>
              <a:t>People have used clothing to stand together to fight for what they believe in. For example, Women in the 1900’s started to wear more bikinis exposing skin to protest </a:t>
            </a:r>
            <a:r>
              <a:rPr lang="en"/>
              <a:t>societys</a:t>
            </a:r>
            <a:r>
              <a:rPr lang="en"/>
              <a:t> views on women at the time.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Clothing Today</a:t>
            </a:r>
          </a:p>
        </p:txBody>
      </p:sp>
      <p:sp>
        <p:nvSpPr>
          <p:cNvPr id="90" name="Shape 90"/>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t>Today clothing is not only a necessity, but also a lifestyle. Clothing is not only what keeps us warm and covered but also gives us identity. Clothing is a way of expression and individuality, something that other animals can’t display.  </a:t>
            </a:r>
          </a:p>
        </p:txBody>
      </p:sp>
      <p:pic>
        <p:nvPicPr>
          <p:cNvPr id="91" name="Shape 91"/>
          <p:cNvPicPr preferRelativeResize="0"/>
          <p:nvPr/>
        </p:nvPicPr>
        <p:blipFill>
          <a:blip r:embed="rId3">
            <a:alphaModFix/>
          </a:blip>
          <a:stretch>
            <a:fillRect/>
          </a:stretch>
        </p:blipFill>
        <p:spPr>
          <a:xfrm>
            <a:off x="407387" y="2915300"/>
            <a:ext cx="2466975" cy="1847850"/>
          </a:xfrm>
          <a:prstGeom prst="rect">
            <a:avLst/>
          </a:prstGeom>
          <a:noFill/>
          <a:ln>
            <a:noFill/>
          </a:ln>
        </p:spPr>
      </p:pic>
      <p:pic>
        <p:nvPicPr>
          <p:cNvPr id="92" name="Shape 92"/>
          <p:cNvPicPr preferRelativeResize="0"/>
          <p:nvPr/>
        </p:nvPicPr>
        <p:blipFill>
          <a:blip r:embed="rId4">
            <a:alphaModFix/>
          </a:blip>
          <a:stretch>
            <a:fillRect/>
          </a:stretch>
        </p:blipFill>
        <p:spPr>
          <a:xfrm>
            <a:off x="3255375" y="2915299"/>
            <a:ext cx="2619375" cy="1847849"/>
          </a:xfrm>
          <a:prstGeom prst="rect">
            <a:avLst/>
          </a:prstGeom>
          <a:noFill/>
          <a:ln>
            <a:noFill/>
          </a:ln>
        </p:spPr>
      </p:pic>
      <p:pic>
        <p:nvPicPr>
          <p:cNvPr id="93" name="Shape 93"/>
          <p:cNvPicPr preferRelativeResize="0"/>
          <p:nvPr/>
        </p:nvPicPr>
        <p:blipFill>
          <a:blip r:embed="rId5">
            <a:alphaModFix/>
          </a:blip>
          <a:stretch>
            <a:fillRect/>
          </a:stretch>
        </p:blipFill>
        <p:spPr>
          <a:xfrm>
            <a:off x="6255750" y="2915300"/>
            <a:ext cx="2077175" cy="1847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How Clothing Separates Humans From Other Animals</a:t>
            </a:r>
          </a:p>
        </p:txBody>
      </p:sp>
      <p:sp>
        <p:nvSpPr>
          <p:cNvPr id="99" name="Shape 99"/>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sz="1600"/>
              <a:t>Animals use the hair covering their bodies to keep them warm as human use clothing to do this. Although, this is not what makes human unique when comparing to other animals. Clothing gives humans identity and character, someone thing other animals cannot choose. Look how goofy animals would seem with clothes on... </a:t>
            </a:r>
          </a:p>
        </p:txBody>
      </p:sp>
      <p:pic>
        <p:nvPicPr>
          <p:cNvPr id="100" name="Shape 100"/>
          <p:cNvPicPr preferRelativeResize="0"/>
          <p:nvPr/>
        </p:nvPicPr>
        <p:blipFill>
          <a:blip r:embed="rId3">
            <a:alphaModFix/>
          </a:blip>
          <a:stretch>
            <a:fillRect/>
          </a:stretch>
        </p:blipFill>
        <p:spPr>
          <a:xfrm>
            <a:off x="-12" y="2872837"/>
            <a:ext cx="2143125" cy="2143125"/>
          </a:xfrm>
          <a:prstGeom prst="rect">
            <a:avLst/>
          </a:prstGeom>
          <a:noFill/>
          <a:ln>
            <a:noFill/>
          </a:ln>
        </p:spPr>
      </p:pic>
      <p:pic>
        <p:nvPicPr>
          <p:cNvPr id="101" name="Shape 101"/>
          <p:cNvPicPr preferRelativeResize="0"/>
          <p:nvPr/>
        </p:nvPicPr>
        <p:blipFill>
          <a:blip r:embed="rId4">
            <a:alphaModFix/>
          </a:blip>
          <a:stretch>
            <a:fillRect/>
          </a:stretch>
        </p:blipFill>
        <p:spPr>
          <a:xfrm>
            <a:off x="2322575" y="2872837"/>
            <a:ext cx="2143125" cy="2143125"/>
          </a:xfrm>
          <a:prstGeom prst="rect">
            <a:avLst/>
          </a:prstGeom>
          <a:noFill/>
          <a:ln>
            <a:noFill/>
          </a:ln>
        </p:spPr>
      </p:pic>
      <p:pic>
        <p:nvPicPr>
          <p:cNvPr id="102" name="Shape 102"/>
          <p:cNvPicPr preferRelativeResize="0"/>
          <p:nvPr/>
        </p:nvPicPr>
        <p:blipFill>
          <a:blip r:embed="rId5">
            <a:alphaModFix/>
          </a:blip>
          <a:stretch>
            <a:fillRect/>
          </a:stretch>
        </p:blipFill>
        <p:spPr>
          <a:xfrm>
            <a:off x="4645175" y="2872850"/>
            <a:ext cx="2143125" cy="2143124"/>
          </a:xfrm>
          <a:prstGeom prst="rect">
            <a:avLst/>
          </a:prstGeom>
          <a:noFill/>
          <a:ln>
            <a:noFill/>
          </a:ln>
        </p:spPr>
      </p:pic>
      <p:pic>
        <p:nvPicPr>
          <p:cNvPr id="103" name="Shape 103"/>
          <p:cNvPicPr preferRelativeResize="0"/>
          <p:nvPr/>
        </p:nvPicPr>
        <p:blipFill>
          <a:blip r:embed="rId6">
            <a:alphaModFix/>
          </a:blip>
          <a:stretch>
            <a:fillRect/>
          </a:stretch>
        </p:blipFill>
        <p:spPr>
          <a:xfrm>
            <a:off x="7000875" y="2872850"/>
            <a:ext cx="2143125" cy="2143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Bibliography </a:t>
            </a:r>
          </a:p>
        </p:txBody>
      </p:sp>
      <p:sp>
        <p:nvSpPr>
          <p:cNvPr id="109" name="Shape 109"/>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http://www.dailymail.co.uk/sciencetech/article-1345109/Man-started-wearing-clothes-170-000-years-ago-according-study-LICE.html</a:t>
            </a:r>
          </a:p>
          <a:p>
            <a:pPr lvl="0">
              <a:spcBef>
                <a:spcPts val="0"/>
              </a:spcBef>
              <a:buNone/>
            </a:pPr>
            <a:r>
              <a:rPr lang="en" u="sng">
                <a:solidFill>
                  <a:schemeClr val="hlink"/>
                </a:solidFill>
                <a:hlinkClick r:id="rId4"/>
              </a:rPr>
              <a:t>http://mbe.oxfordjournals.org/content/28/1/29.abstract</a:t>
            </a:r>
          </a:p>
          <a:p>
            <a:pPr lvl="0">
              <a:spcBef>
                <a:spcPts val="0"/>
              </a:spcBef>
              <a:buNone/>
            </a:pPr>
            <a:r>
              <a:rPr lang="en"/>
              <a:t>http://www.elizabethan-era.org.uk/meaning-colors.htm</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