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Source Sans Pr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SourceSansPr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-italic.fntdata"/><Relationship Id="rId25" Type="http://schemas.openxmlformats.org/officeDocument/2006/relationships/font" Target="fonts/SourceSansPro-bold.fntdata"/><Relationship Id="rId27" Type="http://schemas.openxmlformats.org/officeDocument/2006/relationships/font" Target="fonts/SourceSansPr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Humans don’t need to focus on survival and can instead focus on societal development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Relationship Id="rId5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thedodo.com/12-remarkable-interspecies-rel-523336558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8.png"/><Relationship Id="rId5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Relationship Id="rId4" Type="http://schemas.openxmlformats.org/officeDocument/2006/relationships/image" Target="../media/image01.jpg"/><Relationship Id="rId5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jpg"/><Relationship Id="rId4" Type="http://schemas.openxmlformats.org/officeDocument/2006/relationships/image" Target="../media/image05.jpg"/><Relationship Id="rId5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Does It Mean to Be Human?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Dharma Seda Gonzalez </a:t>
            </a:r>
          </a:p>
        </p:txBody>
      </p:sp>
      <p:pic>
        <p:nvPicPr>
          <p:cNvPr descr="Image result for human walking"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000" y="2929175"/>
            <a:ext cx="4587450" cy="194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Mental: Communication 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Tens of thousands of words, compared to 22 baboon calls.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Grammar rules.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Reading.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Writing.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→Information passed on. </a:t>
            </a:r>
          </a:p>
        </p:txBody>
      </p:sp>
      <p:pic>
        <p:nvPicPr>
          <p:cNvPr descr="Image result for human communication"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00" y="3098025"/>
            <a:ext cx="4239924" cy="1980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uman communication" id="128" name="Shape 128"/>
          <p:cNvPicPr preferRelativeResize="0"/>
          <p:nvPr/>
        </p:nvPicPr>
        <p:blipFill rotWithShape="1">
          <a:blip r:embed="rId4">
            <a:alphaModFix/>
          </a:blip>
          <a:srcRect b="11909" l="0" r="0" t="0"/>
          <a:stretch/>
        </p:blipFill>
        <p:spPr>
          <a:xfrm>
            <a:off x="4964749" y="3098024"/>
            <a:ext cx="3922175" cy="1980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aboon communication"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3150" y="445025"/>
            <a:ext cx="1966075" cy="24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Mental: Brain Development 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Childhood cerebrum development.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>
                <a:highlight>
                  <a:srgbClr val="FFFFFF"/>
                </a:highlight>
              </a:rPr>
              <a:t>"As experiences are repeated over and over, or as an experience triggers a strong emotional reaction, that experience literally sculpts the brain." - Langley.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human brain vs other animals"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575" y="2157324"/>
            <a:ext cx="4676850" cy="277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62" y="211924"/>
            <a:ext cx="8090874" cy="471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50" y="261000"/>
            <a:ext cx="8013125" cy="462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Mental: Thinking 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The Theory of the Mind.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en"/>
              <a:t>Solutions.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en"/>
              <a:t>Symbols.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en"/>
              <a:t>Memory.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en"/>
              <a:t>Inference.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en"/>
              <a:t>Reflection.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human thinking" id="153" name="Shape 153"/>
          <p:cNvPicPr preferRelativeResize="0"/>
          <p:nvPr/>
        </p:nvPicPr>
        <p:blipFill rotWithShape="1">
          <a:blip r:embed="rId3">
            <a:alphaModFix/>
          </a:blip>
          <a:srcRect b="6734" l="0" r="0" t="13092"/>
          <a:stretch/>
        </p:blipFill>
        <p:spPr>
          <a:xfrm>
            <a:off x="5599200" y="665250"/>
            <a:ext cx="3327400" cy="4011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he thinker"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3725" y="943325"/>
            <a:ext cx="3011124" cy="395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 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Diversity of experiences and social structures.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Survival goals vs. developmental goals. </a:t>
            </a:r>
          </a:p>
        </p:txBody>
      </p:sp>
      <p:pic>
        <p:nvPicPr>
          <p:cNvPr descr="Hiking people men women landscapes scenic mountains sky clouds mood" id="161" name="Shape 161"/>
          <p:cNvPicPr preferRelativeResize="0"/>
          <p:nvPr/>
        </p:nvPicPr>
        <p:blipFill rotWithShape="1">
          <a:blip r:embed="rId3">
            <a:alphaModFix/>
          </a:blip>
          <a:srcRect b="13874" l="0" r="24908" t="0"/>
          <a:stretch/>
        </p:blipFill>
        <p:spPr>
          <a:xfrm>
            <a:off x="188675" y="2158555"/>
            <a:ext cx="3845500" cy="2756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eople snorkeling" id="162" name="Shape 162"/>
          <p:cNvPicPr preferRelativeResize="0"/>
          <p:nvPr/>
        </p:nvPicPr>
        <p:blipFill rotWithShape="1">
          <a:blip r:embed="rId4">
            <a:alphaModFix/>
          </a:blip>
          <a:srcRect b="5490" l="0" r="0" t="6943"/>
          <a:stretch/>
        </p:blipFill>
        <p:spPr>
          <a:xfrm>
            <a:off x="5618974" y="395375"/>
            <a:ext cx="2999824" cy="187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eople in desert"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9126" y="2369700"/>
            <a:ext cx="3845500" cy="254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 Cited 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9250" lvl="0" marL="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" sz="1050">
                <a:solidFill>
                  <a:schemeClr val="dk2"/>
                </a:solidFill>
                <a:highlight>
                  <a:srgbClr val="F1F4F5"/>
                </a:highlight>
                <a:latin typeface="Arial"/>
                <a:ea typeface="Arial"/>
                <a:cs typeface="Arial"/>
                <a:sym typeface="Arial"/>
              </a:rPr>
              <a:t>"What Does It Mean to Be Human?" </a:t>
            </a:r>
            <a:r>
              <a:rPr i="1" lang="en" sz="1050">
                <a:solidFill>
                  <a:schemeClr val="dk2"/>
                </a:solidFill>
                <a:highlight>
                  <a:srgbClr val="F1F4F5"/>
                </a:highlight>
                <a:latin typeface="Arial"/>
                <a:ea typeface="Arial"/>
                <a:cs typeface="Arial"/>
                <a:sym typeface="Arial"/>
              </a:rPr>
              <a:t>Smithsonian National Museum of Natural History</a:t>
            </a:r>
            <a:r>
              <a:rPr lang="en" sz="1050">
                <a:solidFill>
                  <a:schemeClr val="dk2"/>
                </a:solidFill>
                <a:highlight>
                  <a:srgbClr val="F1F4F5"/>
                </a:highlight>
                <a:latin typeface="Arial"/>
                <a:ea typeface="Arial"/>
                <a:cs typeface="Arial"/>
                <a:sym typeface="Arial"/>
              </a:rPr>
              <a:t>. N.p., n.d. Web. 26 Oct. 2016.</a:t>
            </a:r>
          </a:p>
          <a:p>
            <a:pPr indent="-349250" lvl="0" marL="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" sz="1050">
                <a:solidFill>
                  <a:schemeClr val="dk2"/>
                </a:solidFill>
                <a:highlight>
                  <a:srgbClr val="F1F4F5"/>
                </a:highlight>
                <a:latin typeface="Arial"/>
                <a:ea typeface="Arial"/>
                <a:cs typeface="Arial"/>
                <a:sym typeface="Arial"/>
              </a:rPr>
              <a:t>Zimmerman, Cathy. "Growing Brains: Development from Birth to Age 3 Sets Stage for All of Life." </a:t>
            </a:r>
            <a:r>
              <a:rPr i="1" lang="en" sz="1050">
                <a:solidFill>
                  <a:schemeClr val="dk2"/>
                </a:solidFill>
                <a:highlight>
                  <a:srgbClr val="F1F4F5"/>
                </a:highlight>
                <a:latin typeface="Arial"/>
                <a:ea typeface="Arial"/>
                <a:cs typeface="Arial"/>
                <a:sym typeface="Arial"/>
              </a:rPr>
              <a:t>The Daily News</a:t>
            </a:r>
            <a:r>
              <a:rPr lang="en" sz="1050">
                <a:solidFill>
                  <a:schemeClr val="dk2"/>
                </a:solidFill>
                <a:highlight>
                  <a:srgbClr val="F1F4F5"/>
                </a:highlight>
                <a:latin typeface="Arial"/>
                <a:ea typeface="Arial"/>
                <a:cs typeface="Arial"/>
                <a:sym typeface="Arial"/>
              </a:rPr>
              <a:t>. N.p., 18 Apr. 2011. Web. 26 Oct. 2016.</a:t>
            </a:r>
          </a:p>
          <a:p>
            <a:pPr indent="-349250" lvl="0" marL="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" sz="1050" u="sng">
                <a:solidFill>
                  <a:srgbClr val="1155CC"/>
                </a:solidFill>
                <a:highlight>
                  <a:srgbClr val="F1F4F5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https://www.thedodo.com/12-remarkable-interspecies-rel-523336558.html</a:t>
            </a:r>
          </a:p>
          <a:p>
            <a:pPr indent="-349250" lvl="0" marL="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sz="1050">
              <a:solidFill>
                <a:schemeClr val="dk2"/>
              </a:solidFill>
              <a:highlight>
                <a:srgbClr val="F1F4F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9250" lvl="0" marL="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" sz="1050">
                <a:solidFill>
                  <a:schemeClr val="dk2"/>
                </a:solidFill>
                <a:highlight>
                  <a:srgbClr val="F1F4F5"/>
                </a:highlight>
                <a:latin typeface="Arial"/>
                <a:ea typeface="Arial"/>
                <a:cs typeface="Arial"/>
                <a:sym typeface="Arial"/>
              </a:rPr>
              <a:t>Connor, Steve. "Humans Evolved Monogamous Relationships to Stop Men Killing Rivals' Babies, Says Study." </a:t>
            </a:r>
            <a:r>
              <a:rPr i="1" lang="en" sz="1050">
                <a:solidFill>
                  <a:schemeClr val="dk2"/>
                </a:solidFill>
                <a:highlight>
                  <a:srgbClr val="F1F4F5"/>
                </a:highlight>
                <a:latin typeface="Arial"/>
                <a:ea typeface="Arial"/>
                <a:cs typeface="Arial"/>
                <a:sym typeface="Arial"/>
              </a:rPr>
              <a:t>Independent News</a:t>
            </a:r>
            <a:r>
              <a:rPr lang="en" sz="1050">
                <a:solidFill>
                  <a:schemeClr val="dk2"/>
                </a:solidFill>
                <a:highlight>
                  <a:srgbClr val="F1F4F5"/>
                </a:highlight>
                <a:latin typeface="Arial"/>
                <a:ea typeface="Arial"/>
                <a:cs typeface="Arial"/>
                <a:sym typeface="Arial"/>
              </a:rPr>
              <a:t>. N.p., 29 July 2013. Web. 30 Oct. 2016.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272575" y="158850"/>
            <a:ext cx="3540300" cy="1548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LIFESTYLE 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575" y="1647625"/>
            <a:ext cx="3793950" cy="2908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uman brain"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4224" y="158850"/>
            <a:ext cx="3089467" cy="222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uman hands grips"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6374" y="2601500"/>
            <a:ext cx="3948624" cy="22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Physical: Hands  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3640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Opposable thumbs→grips→technology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human hands gripping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275" y="2093500"/>
            <a:ext cx="5038800" cy="25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Physical: Feet 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4176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Humans can grasp with feet.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Arches, shorter toes, and a big toe  →walking </a:t>
            </a:r>
          </a:p>
        </p:txBody>
      </p:sp>
      <p:pic>
        <p:nvPicPr>
          <p:cNvPr descr="Image result for human feet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4974" y="1068412"/>
            <a:ext cx="4502250" cy="308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Physical: Bipedal Movement 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S-shaped spine.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Bipedal vs. quadrupedal.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Long distances.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human spine" id="95" name="Shape 95"/>
          <p:cNvPicPr preferRelativeResize="0"/>
          <p:nvPr/>
        </p:nvPicPr>
        <p:blipFill rotWithShape="1">
          <a:blip r:embed="rId3">
            <a:alphaModFix/>
          </a:blip>
          <a:srcRect b="0" l="21931" r="22193" t="0"/>
          <a:stretch/>
        </p:blipFill>
        <p:spPr>
          <a:xfrm>
            <a:off x="6265550" y="375125"/>
            <a:ext cx="2124900" cy="2034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quadrupedal movement" id="96" name="Shape 96"/>
          <p:cNvPicPr preferRelativeResize="0"/>
          <p:nvPr/>
        </p:nvPicPr>
        <p:blipFill rotWithShape="1">
          <a:blip r:embed="rId4">
            <a:alphaModFix/>
          </a:blip>
          <a:srcRect b="0" l="25283" r="0" t="0"/>
          <a:stretch/>
        </p:blipFill>
        <p:spPr>
          <a:xfrm>
            <a:off x="5004475" y="2508600"/>
            <a:ext cx="3946974" cy="2150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ipedal movement"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163874"/>
            <a:ext cx="4815824" cy="261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Emotional: Childhood 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Long childhood→huge learning capacity→cultural adaptation and technology.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							     →language, communication. </a:t>
            </a:r>
          </a:p>
        </p:txBody>
      </p:sp>
      <p:pic>
        <p:nvPicPr>
          <p:cNvPr descr="Image result for childhood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03650"/>
            <a:ext cx="9144000" cy="28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Emotional: Behavior  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Innate vs. learned.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Fight or flight instincts. 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Social Structures. </a:t>
            </a:r>
          </a:p>
        </p:txBody>
      </p:sp>
      <p:pic>
        <p:nvPicPr>
          <p:cNvPr descr="Image result for social structure pyramid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6900" y="240275"/>
            <a:ext cx="5045725" cy="44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Emotional: Families 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Humans ~ other primates.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Only 3% of mammals are monogamous. </a:t>
            </a:r>
          </a:p>
        </p:txBody>
      </p:sp>
      <p:pic>
        <p:nvPicPr>
          <p:cNvPr descr="Image result for marriage cartoon"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6925" y="148975"/>
            <a:ext cx="4178350" cy="2275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rimate family"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600" y="2502250"/>
            <a:ext cx="3405850" cy="2553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amily"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4350" y="2676094"/>
            <a:ext cx="4950924" cy="22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