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Proxima Nova"/>
      <p:regular r:id="rId9"/>
      <p:bold r:id="rId10"/>
      <p:italic r:id="rId11"/>
      <p:boldItalic r:id="rId12"/>
    </p:embeddedFont>
    <p:embeddedFont>
      <p:font typeface="Alfa Slab One"/>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ProximaNova-italic.fntdata"/><Relationship Id="rId10" Type="http://schemas.openxmlformats.org/officeDocument/2006/relationships/font" Target="fonts/ProximaNova-bold.fntdata"/><Relationship Id="rId13" Type="http://schemas.openxmlformats.org/officeDocument/2006/relationships/font" Target="fonts/AlfaSlabOne-regular.fntdata"/><Relationship Id="rId12"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mag.org/news/2015/11/missing-link-between-dinosaur-nests-and-bird-nest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ezhyrich" TargetMode="External"/><Relationship Id="rId3" Type="http://schemas.openxmlformats.org/officeDocument/2006/relationships/hyperlink" Target="http://www.ancient.eu/pyramids/" TargetMode="External"/><Relationship Id="rId4" Type="http://schemas.openxmlformats.org/officeDocument/2006/relationships/hyperlink" Target="http://www.ancient.eu/Maya_Architectur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Dinos have long been thought to be the ancestors of dinosaurs</a:t>
            </a:r>
          </a:p>
          <a:p>
            <a:pPr lvl="0">
              <a:spcBef>
                <a:spcPts val="0"/>
              </a:spcBef>
              <a:buNone/>
            </a:pPr>
            <a:r>
              <a:rPr lang="en"/>
              <a:t>	Share many of the same skeletal features, feathers, and nesting patterns.</a:t>
            </a:r>
          </a:p>
          <a:p>
            <a:pPr lvl="0">
              <a:spcBef>
                <a:spcPts val="0"/>
              </a:spcBef>
              <a:buNone/>
            </a:pPr>
            <a:r>
              <a:rPr lang="en"/>
              <a:t>	They died out 65.5 million years ago, yet open-aired dino nests closely resemble modern-day nests </a:t>
            </a:r>
            <a:r>
              <a:rPr lang="en" u="sng">
                <a:solidFill>
                  <a:schemeClr val="hlink"/>
                </a:solidFill>
                <a:hlinkClick r:id="rId2"/>
              </a:rPr>
              <a:t>source</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Mammoth Bone Dwellings</a:t>
            </a:r>
          </a:p>
          <a:p>
            <a:pPr lvl="0">
              <a:spcBef>
                <a:spcPts val="0"/>
              </a:spcBef>
              <a:buNone/>
            </a:pPr>
            <a:r>
              <a:rPr lang="en"/>
              <a:t>	In ukraine, 4 huts made of a total of 149 bones</a:t>
            </a:r>
          </a:p>
          <a:p>
            <a:pPr lvl="0">
              <a:spcBef>
                <a:spcPts val="0"/>
              </a:spcBef>
              <a:buNone/>
            </a:pPr>
            <a:r>
              <a:rPr lang="en"/>
              <a:t>	Covered in dried animal hides</a:t>
            </a:r>
          </a:p>
          <a:p>
            <a:pPr indent="457200" lvl="0" rtl="0">
              <a:spcBef>
                <a:spcPts val="0"/>
              </a:spcBef>
              <a:buNone/>
            </a:pPr>
            <a:r>
              <a:rPr lang="en"/>
              <a:t>Constructed about 15,000 years ago </a:t>
            </a:r>
            <a:r>
              <a:rPr lang="en" u="sng">
                <a:solidFill>
                  <a:schemeClr val="hlink"/>
                </a:solidFill>
                <a:hlinkClick r:id="rId2"/>
              </a:rPr>
              <a:t>source</a:t>
            </a:r>
          </a:p>
          <a:p>
            <a:pPr indent="457200" lvl="0" rtl="0">
              <a:spcBef>
                <a:spcPts val="0"/>
              </a:spcBef>
              <a:buNone/>
            </a:pPr>
            <a:r>
              <a:t/>
            </a:r>
            <a:endParaRPr/>
          </a:p>
          <a:p>
            <a:pPr indent="0" lvl="0" marL="0" rtl="0">
              <a:spcBef>
                <a:spcPts val="0"/>
              </a:spcBef>
              <a:buNone/>
            </a:pPr>
            <a:r>
              <a:rPr lang="en"/>
              <a:t>Maya architecture</a:t>
            </a:r>
          </a:p>
          <a:p>
            <a:pPr indent="457200" lvl="0" marL="0" rtl="0">
              <a:spcBef>
                <a:spcPts val="0"/>
              </a:spcBef>
              <a:buNone/>
            </a:pPr>
            <a:r>
              <a:rPr lang="en"/>
              <a:t>Oldest sites are from the 1 century AD	</a:t>
            </a:r>
          </a:p>
          <a:p>
            <a:pPr indent="457200" lvl="0" marL="0" rtl="0">
              <a:spcBef>
                <a:spcPts val="0"/>
              </a:spcBef>
              <a:buNone/>
            </a:pPr>
            <a:r>
              <a:rPr lang="en">
                <a:highlight>
                  <a:srgbClr val="FFFFFF"/>
                </a:highlight>
              </a:rPr>
              <a:t>Very tall, multi-level elevated platforms, massive step-</a:t>
            </a:r>
            <a:r>
              <a:rPr lang="en">
                <a:highlight>
                  <a:srgbClr val="FFFFFF"/>
                </a:highlight>
                <a:hlinkClick r:id="rId3"/>
              </a:rPr>
              <a:t>pyramids</a:t>
            </a:r>
            <a:r>
              <a:rPr lang="en">
                <a:highlight>
                  <a:srgbClr val="FFFFFF"/>
                </a:highlight>
              </a:rPr>
              <a:t>, monumental stairways</a:t>
            </a:r>
          </a:p>
          <a:p>
            <a:pPr indent="457200" lvl="0" marL="0" rtl="0">
              <a:spcBef>
                <a:spcPts val="0"/>
              </a:spcBef>
              <a:buNone/>
            </a:pPr>
            <a:r>
              <a:rPr lang="en">
                <a:highlight>
                  <a:srgbClr val="FFFFFF"/>
                </a:highlight>
              </a:rPr>
              <a:t>Decorated with intricate, cultural iconography, most of it related to Mayan religion </a:t>
            </a:r>
            <a:r>
              <a:rPr lang="en" u="sng">
                <a:solidFill>
                  <a:schemeClr val="hlink"/>
                </a:solidFill>
                <a:highlight>
                  <a:srgbClr val="FFFFFF"/>
                </a:highlight>
                <a:hlinkClick r:id="rId4"/>
              </a:rPr>
              <a:t>source</a:t>
            </a:r>
          </a:p>
          <a:p>
            <a:pPr indent="457200" lvl="0" marL="0" rtl="0">
              <a:spcBef>
                <a:spcPts val="0"/>
              </a:spcBef>
              <a:buNone/>
            </a:pPr>
            <a:r>
              <a:t/>
            </a:r>
            <a:endParaRPr>
              <a:highlight>
                <a:srgbClr val="FFFFFF"/>
              </a:highlight>
            </a:endParaRPr>
          </a:p>
          <a:p>
            <a:pPr indent="0" lvl="0" marL="0" rtl="0">
              <a:spcBef>
                <a:spcPts val="0"/>
              </a:spcBef>
              <a:buNone/>
            </a:pPr>
            <a:r>
              <a:rPr lang="en">
                <a:highlight>
                  <a:srgbClr val="FFFFFF"/>
                </a:highlight>
              </a:rPr>
              <a:t>Contemporary architecture</a:t>
            </a:r>
          </a:p>
          <a:p>
            <a:pPr indent="0" lvl="0" marL="0" rtl="0">
              <a:spcBef>
                <a:spcPts val="0"/>
              </a:spcBef>
              <a:buNone/>
            </a:pPr>
            <a:r>
              <a:rPr lang="en">
                <a:highlight>
                  <a:srgbClr val="FFFFFF"/>
                </a:highlight>
              </a:rPr>
              <a:t>	Complex plumbing, electricity, heating, and even internet systems</a:t>
            </a:r>
          </a:p>
          <a:p>
            <a:pPr indent="0" lvl="0" marL="0" rtl="0">
              <a:spcBef>
                <a:spcPts val="0"/>
              </a:spcBef>
              <a:buNone/>
            </a:pPr>
            <a:r>
              <a:rPr lang="en">
                <a:highlight>
                  <a:srgbClr val="FFFFFF"/>
                </a:highlight>
              </a:rPr>
              <a:t>	Largely consist of decorative aspects not essential to survival, order, or function</a:t>
            </a:r>
          </a:p>
          <a:p>
            <a:pPr indent="0" lvl="0" marL="0" rtl="0">
              <a:spcBef>
                <a:spcPts val="0"/>
              </a:spcBef>
              <a:buNone/>
            </a:pPr>
            <a:r>
              <a:rPr lang="en">
                <a:highlight>
                  <a:srgbClr val="FFFFFF"/>
                </a:highlight>
              </a:rPr>
              <a:t>	</a:t>
            </a:r>
          </a:p>
          <a:p>
            <a:pPr indent="0" lvl="0" marL="0" rtl="0">
              <a:spcBef>
                <a:spcPts val="0"/>
              </a:spcBef>
              <a:buNone/>
            </a:pPr>
            <a:r>
              <a:rPr lang="en">
                <a:highlight>
                  <a:srgbClr val="FFFFFF"/>
                </a:highlight>
              </a:rPr>
              <a:t>As evident in especially the last photo, humans have continued to develop architecture even though it’s no longer a necessity to do so</a:t>
            </a:r>
          </a:p>
          <a:p>
            <a:pPr indent="0" lvl="0" marL="0">
              <a:spcBef>
                <a:spcPts val="0"/>
              </a:spcBef>
              <a:buNone/>
            </a:pPr>
            <a:r>
              <a:rPr lang="en">
                <a:highlight>
                  <a:srgbClr val="FFFFFF"/>
                </a:highlight>
              </a:rPr>
              <a:t>	Though they could have stopped advancing architecture, they sought out more opportunities. Unlike other animals that only change when their environment changes and they are forced to change as well, humans actively seek out opportunities to change, and even create the opportunities themselves.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While I was gathering images and info for the previous two slides I started thinking about architecture as an art form</a:t>
            </a:r>
          </a:p>
          <a:p>
            <a:pPr lvl="0">
              <a:spcBef>
                <a:spcPts val="0"/>
              </a:spcBef>
              <a:buNone/>
            </a:pPr>
            <a:r>
              <a:rPr lang="en"/>
              <a:t>Building on the idea that humans have continued to develop shelter beyond the point of necessity</a:t>
            </a:r>
          </a:p>
          <a:p>
            <a:pPr lvl="0">
              <a:spcBef>
                <a:spcPts val="0"/>
              </a:spcBef>
              <a:buNone/>
            </a:pPr>
            <a:r>
              <a:rPr lang="en"/>
              <a:t>Around the world, different groups of people advance their architecture and design in different ways</a:t>
            </a:r>
          </a:p>
          <a:p>
            <a:pPr lvl="0">
              <a:spcBef>
                <a:spcPts val="0"/>
              </a:spcBef>
              <a:buNone/>
            </a:pPr>
            <a:r>
              <a:rPr lang="en"/>
              <a:t>Humans have not only transcended the fundamental need of shelter, but have developed their shelters enough to make building homes an art form, with different styles specific to individual cultures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07.jpg"/><Relationship Id="rId4" Type="http://schemas.openxmlformats.org/officeDocument/2006/relationships/image" Target="../media/image00.jpg"/><Relationship Id="rId5" Type="http://schemas.openxmlformats.org/officeDocument/2006/relationships/image" Target="../media/image0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02.jpg"/><Relationship Id="rId5" Type="http://schemas.openxmlformats.org/officeDocument/2006/relationships/image" Target="../media/image0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05.jpg"/><Relationship Id="rId4" Type="http://schemas.openxmlformats.org/officeDocument/2006/relationships/image" Target="../media/image06.jpg"/><Relationship Id="rId5"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595975"/>
            <a:ext cx="8520600" cy="1957800"/>
          </a:xfrm>
          <a:prstGeom prst="rect">
            <a:avLst/>
          </a:prstGeom>
        </p:spPr>
        <p:txBody>
          <a:bodyPr anchorCtr="0" anchor="b" bIns="91425" lIns="91425" rIns="91425" tIns="91425">
            <a:noAutofit/>
          </a:bodyPr>
          <a:lstStyle/>
          <a:p>
            <a:pPr lvl="0">
              <a:spcBef>
                <a:spcPts val="0"/>
              </a:spcBef>
              <a:buNone/>
            </a:pPr>
            <a:r>
              <a:rPr lang="en"/>
              <a:t>What Does It Means to be Human?</a:t>
            </a:r>
          </a:p>
        </p:txBody>
      </p:sp>
      <p:sp>
        <p:nvSpPr>
          <p:cNvPr id="57" name="Shape 57"/>
          <p:cNvSpPr txBox="1"/>
          <p:nvPr>
            <p:ph idx="1" type="subTitle"/>
          </p:nvPr>
        </p:nvSpPr>
        <p:spPr>
          <a:xfrm>
            <a:off x="311700" y="3165823"/>
            <a:ext cx="8520600" cy="733500"/>
          </a:xfrm>
          <a:prstGeom prst="rect">
            <a:avLst/>
          </a:prstGeom>
        </p:spPr>
        <p:txBody>
          <a:bodyPr anchorCtr="0" anchor="t" bIns="91425" lIns="91425" rIns="91425" tIns="91425">
            <a:noAutofit/>
          </a:bodyPr>
          <a:lstStyle/>
          <a:p>
            <a:pPr lvl="0">
              <a:spcBef>
                <a:spcPts val="0"/>
              </a:spcBef>
              <a:buNone/>
            </a:pPr>
            <a:r>
              <a:rPr lang="en"/>
              <a:t>Isabel Roney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idx="1" type="body"/>
          </p:nvPr>
        </p:nvSpPr>
        <p:spPr>
          <a:xfrm>
            <a:off x="319500" y="4233725"/>
            <a:ext cx="8648400" cy="598800"/>
          </a:xfrm>
          <a:prstGeom prst="rect">
            <a:avLst/>
          </a:prstGeom>
        </p:spPr>
        <p:txBody>
          <a:bodyPr anchorCtr="0" anchor="ctr" bIns="91425" lIns="91425" rIns="91425" tIns="91425">
            <a:noAutofit/>
          </a:bodyPr>
          <a:lstStyle/>
          <a:p>
            <a:pPr lvl="0" algn="ctr">
              <a:spcBef>
                <a:spcPts val="0"/>
              </a:spcBef>
              <a:buNone/>
            </a:pPr>
            <a:r>
              <a:rPr lang="en" sz="3000"/>
              <a:t>Bird Nests</a:t>
            </a:r>
          </a:p>
        </p:txBody>
      </p:sp>
      <p:pic>
        <p:nvPicPr>
          <p:cNvPr descr="pop_birds_nest_minnesota_1.jpg" id="63" name="Shape 63"/>
          <p:cNvPicPr preferRelativeResize="0"/>
          <p:nvPr/>
        </p:nvPicPr>
        <p:blipFill>
          <a:blip r:embed="rId3">
            <a:alphaModFix/>
          </a:blip>
          <a:stretch>
            <a:fillRect/>
          </a:stretch>
        </p:blipFill>
        <p:spPr>
          <a:xfrm>
            <a:off x="5655063" y="1073623"/>
            <a:ext cx="3400836" cy="2644149"/>
          </a:xfrm>
          <a:prstGeom prst="rect">
            <a:avLst/>
          </a:prstGeom>
          <a:noFill/>
          <a:ln>
            <a:noFill/>
          </a:ln>
        </p:spPr>
      </p:pic>
      <p:pic>
        <p:nvPicPr>
          <p:cNvPr descr="5de1702c92ba1a06acc082db89756467.jpg" id="64" name="Shape 64"/>
          <p:cNvPicPr preferRelativeResize="0"/>
          <p:nvPr/>
        </p:nvPicPr>
        <p:blipFill>
          <a:blip r:embed="rId4">
            <a:alphaModFix/>
          </a:blip>
          <a:stretch>
            <a:fillRect/>
          </a:stretch>
        </p:blipFill>
        <p:spPr>
          <a:xfrm>
            <a:off x="3315300" y="743100"/>
            <a:ext cx="2247900" cy="3305175"/>
          </a:xfrm>
          <a:prstGeom prst="rect">
            <a:avLst/>
          </a:prstGeom>
          <a:noFill/>
          <a:ln>
            <a:noFill/>
          </a:ln>
        </p:spPr>
      </p:pic>
      <p:pic>
        <p:nvPicPr>
          <p:cNvPr descr="Maiasaura_Nest_Model.001_-_Natural_History_Museum_of_London.JPG" id="65" name="Shape 65"/>
          <p:cNvPicPr preferRelativeResize="0"/>
          <p:nvPr/>
        </p:nvPicPr>
        <p:blipFill>
          <a:blip r:embed="rId5">
            <a:alphaModFix/>
          </a:blip>
          <a:stretch>
            <a:fillRect/>
          </a:stretch>
        </p:blipFill>
        <p:spPr>
          <a:xfrm>
            <a:off x="122050" y="1232686"/>
            <a:ext cx="3101371" cy="23260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pic>
        <p:nvPicPr>
          <p:cNvPr descr="mother19.jpg" id="70" name="Shape 70"/>
          <p:cNvPicPr preferRelativeResize="0"/>
          <p:nvPr/>
        </p:nvPicPr>
        <p:blipFill>
          <a:blip r:embed="rId3">
            <a:alphaModFix/>
          </a:blip>
          <a:stretch>
            <a:fillRect/>
          </a:stretch>
        </p:blipFill>
        <p:spPr>
          <a:xfrm>
            <a:off x="84775" y="1643062"/>
            <a:ext cx="3333750" cy="1857375"/>
          </a:xfrm>
          <a:prstGeom prst="rect">
            <a:avLst/>
          </a:prstGeom>
          <a:noFill/>
          <a:ln>
            <a:noFill/>
          </a:ln>
        </p:spPr>
      </p:pic>
      <p:pic>
        <p:nvPicPr>
          <p:cNvPr descr="preview-3102.jpg" id="71" name="Shape 71"/>
          <p:cNvPicPr preferRelativeResize="0"/>
          <p:nvPr/>
        </p:nvPicPr>
        <p:blipFill>
          <a:blip r:embed="rId4">
            <a:alphaModFix/>
          </a:blip>
          <a:stretch>
            <a:fillRect/>
          </a:stretch>
        </p:blipFill>
        <p:spPr>
          <a:xfrm>
            <a:off x="3602150" y="1381125"/>
            <a:ext cx="1704975" cy="2381250"/>
          </a:xfrm>
          <a:prstGeom prst="rect">
            <a:avLst/>
          </a:prstGeom>
          <a:noFill/>
          <a:ln>
            <a:noFill/>
          </a:ln>
        </p:spPr>
      </p:pic>
      <p:pic>
        <p:nvPicPr>
          <p:cNvPr descr="SU-House-Alexander-Brenner-20.jpg" id="72" name="Shape 72"/>
          <p:cNvPicPr preferRelativeResize="0"/>
          <p:nvPr/>
        </p:nvPicPr>
        <p:blipFill>
          <a:blip r:embed="rId5">
            <a:alphaModFix/>
          </a:blip>
          <a:stretch>
            <a:fillRect/>
          </a:stretch>
        </p:blipFill>
        <p:spPr>
          <a:xfrm>
            <a:off x="5490750" y="1381124"/>
            <a:ext cx="3560726" cy="2381250"/>
          </a:xfrm>
          <a:prstGeom prst="rect">
            <a:avLst/>
          </a:prstGeom>
          <a:noFill/>
          <a:ln>
            <a:noFill/>
          </a:ln>
        </p:spPr>
      </p:pic>
      <p:sp>
        <p:nvSpPr>
          <p:cNvPr id="73" name="Shape 73"/>
          <p:cNvSpPr txBox="1"/>
          <p:nvPr>
            <p:ph idx="1" type="body"/>
          </p:nvPr>
        </p:nvSpPr>
        <p:spPr>
          <a:xfrm>
            <a:off x="319500" y="4233725"/>
            <a:ext cx="8648400" cy="598800"/>
          </a:xfrm>
          <a:prstGeom prst="rect">
            <a:avLst/>
          </a:prstGeom>
        </p:spPr>
        <p:txBody>
          <a:bodyPr anchorCtr="0" anchor="ctr" bIns="91425" lIns="91425" rIns="91425" tIns="91425">
            <a:noAutofit/>
          </a:bodyPr>
          <a:lstStyle/>
          <a:p>
            <a:pPr lvl="0" rtl="0" algn="ctr">
              <a:spcBef>
                <a:spcPts val="0"/>
              </a:spcBef>
              <a:buNone/>
            </a:pPr>
            <a:r>
              <a:rPr lang="en" sz="3000"/>
              <a:t>Human Shelters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1" type="body"/>
          </p:nvPr>
        </p:nvSpPr>
        <p:spPr>
          <a:xfrm>
            <a:off x="319500" y="4233725"/>
            <a:ext cx="8589900" cy="598800"/>
          </a:xfrm>
          <a:prstGeom prst="rect">
            <a:avLst/>
          </a:prstGeom>
        </p:spPr>
        <p:txBody>
          <a:bodyPr anchorCtr="0" anchor="ctr" bIns="91425" lIns="91425" rIns="91425" tIns="91425">
            <a:noAutofit/>
          </a:bodyPr>
          <a:lstStyle/>
          <a:p>
            <a:pPr lvl="0" algn="ctr">
              <a:spcBef>
                <a:spcPts val="0"/>
              </a:spcBef>
              <a:buNone/>
            </a:pPr>
            <a:r>
              <a:rPr lang="en" sz="3000"/>
              <a:t>Variety in Modern Architecture</a:t>
            </a:r>
          </a:p>
        </p:txBody>
      </p:sp>
      <p:pic>
        <p:nvPicPr>
          <p:cNvPr descr="FRliving6arra.jpg" id="79" name="Shape 79"/>
          <p:cNvPicPr preferRelativeResize="0"/>
          <p:nvPr/>
        </p:nvPicPr>
        <p:blipFill>
          <a:blip r:embed="rId3">
            <a:alphaModFix/>
          </a:blip>
          <a:stretch>
            <a:fillRect/>
          </a:stretch>
        </p:blipFill>
        <p:spPr>
          <a:xfrm>
            <a:off x="6695300" y="1391225"/>
            <a:ext cx="2342549" cy="2247750"/>
          </a:xfrm>
          <a:prstGeom prst="rect">
            <a:avLst/>
          </a:prstGeom>
          <a:noFill/>
          <a:ln>
            <a:noFill/>
          </a:ln>
        </p:spPr>
      </p:pic>
      <p:pic>
        <p:nvPicPr>
          <p:cNvPr descr="chicago-bungalow-07-ear.jpg" id="80" name="Shape 80"/>
          <p:cNvPicPr preferRelativeResize="0"/>
          <p:nvPr/>
        </p:nvPicPr>
        <p:blipFill>
          <a:blip r:embed="rId4">
            <a:alphaModFix/>
          </a:blip>
          <a:stretch>
            <a:fillRect/>
          </a:stretch>
        </p:blipFill>
        <p:spPr>
          <a:xfrm>
            <a:off x="3618223" y="1647679"/>
            <a:ext cx="2994454" cy="1991299"/>
          </a:xfrm>
          <a:prstGeom prst="rect">
            <a:avLst/>
          </a:prstGeom>
          <a:noFill/>
          <a:ln>
            <a:noFill/>
          </a:ln>
        </p:spPr>
      </p:pic>
      <p:pic>
        <p:nvPicPr>
          <p:cNvPr descr="New-Modern-Houses-Good-Plans-Ideas-1024x745_6755023.jpg" id="81" name="Shape 81"/>
          <p:cNvPicPr preferRelativeResize="0"/>
          <p:nvPr/>
        </p:nvPicPr>
        <p:blipFill>
          <a:blip r:embed="rId5">
            <a:alphaModFix/>
          </a:blip>
          <a:stretch>
            <a:fillRect/>
          </a:stretch>
        </p:blipFill>
        <p:spPr>
          <a:xfrm>
            <a:off x="47275" y="1391224"/>
            <a:ext cx="3488336" cy="2534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