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Amatic SC"/>
      <p:regular r:id="rId13"/>
      <p:bold r:id="rId14"/>
    </p:embeddedFont>
    <p:embeddedFont>
      <p:font typeface="Source Code Pro"/>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maticSC-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ourceCodePro-regular.fntdata"/><Relationship Id="rId14" Type="http://schemas.openxmlformats.org/officeDocument/2006/relationships/font" Target="fonts/AmaticSC-bold.fntdata"/><Relationship Id="rId16" Type="http://schemas.openxmlformats.org/officeDocument/2006/relationships/font" Target="fonts/SourceCodePr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457200" lvl="0">
              <a:lnSpc>
                <a:spcPct val="115000"/>
              </a:lnSpc>
              <a:spcBef>
                <a:spcPts val="0"/>
              </a:spcBef>
              <a:spcAft>
                <a:spcPts val="1600"/>
              </a:spcAft>
              <a:buNone/>
            </a:pPr>
            <a:r>
              <a:rPr lang="en">
                <a:solidFill>
                  <a:schemeClr val="dk2"/>
                </a:solidFill>
                <a:latin typeface="Times New Roman"/>
                <a:ea typeface="Times New Roman"/>
                <a:cs typeface="Times New Roman"/>
                <a:sym typeface="Times New Roman"/>
              </a:rPr>
              <a:t>Human brains are unusual in that they have high cognitive function because of the size proportions of their many different parts. The frontal lobe of the human brain is relatively larger than the frontal lobes of other animal brains, which allows humans to have a more developed personality and communication.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457200" lvl="0">
              <a:lnSpc>
                <a:spcPct val="115000"/>
              </a:lnSpc>
              <a:spcBef>
                <a:spcPts val="0"/>
              </a:spcBef>
              <a:spcAft>
                <a:spcPts val="1600"/>
              </a:spcAft>
              <a:buNone/>
            </a:pPr>
            <a:r>
              <a:rPr lang="en">
                <a:solidFill>
                  <a:schemeClr val="dk2"/>
                </a:solidFill>
                <a:latin typeface="Times New Roman"/>
                <a:ea typeface="Times New Roman"/>
                <a:cs typeface="Times New Roman"/>
                <a:sym typeface="Times New Roman"/>
              </a:rPr>
              <a:t>However, humans have been able to grasp and utilize the thumb in other ways because of a smaller distance between the thumb and four fingers on the hand of a human. While chimpanzees can swing from branches and grasp with their fingers, humans use their </a:t>
            </a:r>
            <a:r>
              <a:rPr i="1" lang="en">
                <a:solidFill>
                  <a:schemeClr val="dk2"/>
                </a:solidFill>
                <a:latin typeface="Times New Roman"/>
                <a:ea typeface="Times New Roman"/>
                <a:cs typeface="Times New Roman"/>
                <a:sym typeface="Times New Roman"/>
              </a:rPr>
              <a:t>thumbs</a:t>
            </a:r>
            <a:r>
              <a:rPr lang="en">
                <a:solidFill>
                  <a:schemeClr val="dk2"/>
                </a:solidFill>
                <a:latin typeface="Times New Roman"/>
                <a:ea typeface="Times New Roman"/>
                <a:cs typeface="Times New Roman"/>
                <a:sym typeface="Times New Roman"/>
              </a:rPr>
              <a:t> to grasp more objects.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Humans have had the ability to create tools- from complex machines such as dishwashers, to simple spears for killing animals in the wild. While animals such as chimpanzees have been observed to use sticks as tools to collect bugs as food, humans can create bows and arrows, and construct entire skyscrapers.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is an example of how humans have the unique function of upright walking because of various aspects of their body. The human knee is an important part of the reason why humans are able to walk upright.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457200" lvl="0">
              <a:lnSpc>
                <a:spcPct val="115000"/>
              </a:lnSpc>
              <a:spcBef>
                <a:spcPts val="0"/>
              </a:spcBef>
              <a:spcAft>
                <a:spcPts val="1600"/>
              </a:spcAft>
              <a:buNone/>
            </a:pPr>
            <a:r>
              <a:rPr lang="en" sz="1200">
                <a:solidFill>
                  <a:schemeClr val="dk2"/>
                </a:solidFill>
                <a:latin typeface="Times New Roman"/>
                <a:ea typeface="Times New Roman"/>
                <a:cs typeface="Times New Roman"/>
                <a:sym typeface="Times New Roman"/>
              </a:rPr>
              <a:t>While other animals, such as the gorilla below, have the ability to walk upright occasionally, humans are the only animals who are structures to be bipedal and walk upright as their main mode of locomotion. Apes, which are closely related to humans, still rely heavily on walking on knuckles and hands, while the hu</a:t>
            </a:r>
            <a:r>
              <a:rPr lang="en">
                <a:solidFill>
                  <a:schemeClr val="dk2"/>
                </a:solidFill>
                <a:latin typeface="Times New Roman"/>
                <a:ea typeface="Times New Roman"/>
                <a:cs typeface="Times New Roman"/>
                <a:sym typeface="Times New Roman"/>
              </a:rPr>
              <a:t>mans grow out of this after a developmental stage as a young child. It takes human babies about 9-12 months until they take a few steps, which is a long time until they can be completely mobile. In comparison, a gorilla takes about 3-4 months to be able to walk on all fours, and they do so for the rest of their lives, while humans only walk on all fours for a small amount of time.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gif"/><Relationship Id="rId4" Type="http://schemas.openxmlformats.org/officeDocument/2006/relationships/image" Target="../media/image0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9.jpg"/><Relationship Id="rId4" Type="http://schemas.openxmlformats.org/officeDocument/2006/relationships/image" Target="../media/image06.gif"/><Relationship Id="rId5" Type="http://schemas.openxmlformats.org/officeDocument/2006/relationships/image" Target="../media/image0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gif"/><Relationship Id="rId4"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8.gif"/><Relationship Id="rId4"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600" cy="2690400"/>
          </a:xfrm>
          <a:prstGeom prst="rect">
            <a:avLst/>
          </a:prstGeom>
        </p:spPr>
        <p:txBody>
          <a:bodyPr anchorCtr="0" anchor="ctr" bIns="91425" lIns="91425" rIns="91425" tIns="91425">
            <a:noAutofit/>
          </a:bodyPr>
          <a:lstStyle/>
          <a:p>
            <a:pPr lvl="0">
              <a:spcBef>
                <a:spcPts val="0"/>
              </a:spcBef>
              <a:buNone/>
            </a:pPr>
            <a:r>
              <a:rPr lang="en"/>
              <a:t>What does it mean to be human?</a:t>
            </a:r>
          </a:p>
        </p:txBody>
      </p:sp>
      <p:sp>
        <p:nvSpPr>
          <p:cNvPr id="57" name="Shape 57"/>
          <p:cNvSpPr txBox="1"/>
          <p:nvPr>
            <p:ph idx="1" type="subTitle"/>
          </p:nvPr>
        </p:nvSpPr>
        <p:spPr>
          <a:xfrm>
            <a:off x="311700" y="3890400"/>
            <a:ext cx="8520600" cy="706200"/>
          </a:xfrm>
          <a:prstGeom prst="rect">
            <a:avLst/>
          </a:prstGeom>
        </p:spPr>
        <p:txBody>
          <a:bodyPr anchorCtr="0" anchor="ctr" bIns="91425" lIns="91425" rIns="91425" tIns="91425">
            <a:noAutofit/>
          </a:bodyPr>
          <a:lstStyle/>
          <a:p>
            <a:pPr lvl="0">
              <a:spcBef>
                <a:spcPts val="0"/>
              </a:spcBef>
              <a:buNone/>
            </a:pPr>
            <a:r>
              <a:rPr lang="en"/>
              <a:t>Jasmin Chadha</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2802750" y="802500"/>
            <a:ext cx="3538500" cy="3538500"/>
          </a:xfrm>
          <a:prstGeom prst="rect">
            <a:avLst/>
          </a:prstGeom>
        </p:spPr>
        <p:txBody>
          <a:bodyPr anchorCtr="0" anchor="ctr" bIns="91425" lIns="91425" rIns="91425" tIns="91425">
            <a:noAutofit/>
          </a:bodyPr>
          <a:lstStyle/>
          <a:p>
            <a:pPr lvl="0">
              <a:spcBef>
                <a:spcPts val="0"/>
              </a:spcBef>
              <a:buNone/>
            </a:pPr>
            <a:r>
              <a:rPr lang="en" sz="3600"/>
              <a:t>Being a human means having more advanced physical ability and higher cognitive function.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Brain Size/Function</a:t>
            </a:r>
          </a:p>
        </p:txBody>
      </p:sp>
      <p:sp>
        <p:nvSpPr>
          <p:cNvPr id="68" name="Shape 68"/>
          <p:cNvSpPr txBox="1"/>
          <p:nvPr>
            <p:ph idx="1" type="body"/>
          </p:nvPr>
        </p:nvSpPr>
        <p:spPr>
          <a:xfrm>
            <a:off x="311700" y="1228675"/>
            <a:ext cx="8520600" cy="3340200"/>
          </a:xfrm>
          <a:prstGeom prst="rect">
            <a:avLst/>
          </a:prstGeom>
        </p:spPr>
        <p:txBody>
          <a:bodyPr anchorCtr="0" anchor="t" bIns="91425" lIns="91425" rIns="91425" tIns="91425">
            <a:noAutofit/>
          </a:bodyPr>
          <a:lstStyle/>
          <a:p>
            <a:pPr indent="457200" lvl="0" rtl="0" algn="ctr">
              <a:spcBef>
                <a:spcPts val="0"/>
              </a:spcBef>
              <a:buNone/>
            </a:pPr>
            <a:r>
              <a:rPr lang="en" sz="1400"/>
              <a:t>The human brain is considerably more advanced than most other animal brains. </a:t>
            </a:r>
          </a:p>
        </p:txBody>
      </p:sp>
      <p:pic>
        <p:nvPicPr>
          <p:cNvPr id="69" name="Shape 69"/>
          <p:cNvPicPr preferRelativeResize="0"/>
          <p:nvPr/>
        </p:nvPicPr>
        <p:blipFill>
          <a:blip r:embed="rId3">
            <a:alphaModFix/>
          </a:blip>
          <a:stretch>
            <a:fillRect/>
          </a:stretch>
        </p:blipFill>
        <p:spPr>
          <a:xfrm>
            <a:off x="2800625" y="1904925"/>
            <a:ext cx="3542750" cy="2510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Opposable Thumbs...</a:t>
            </a:r>
          </a:p>
        </p:txBody>
      </p:sp>
      <p:sp>
        <p:nvSpPr>
          <p:cNvPr id="75" name="Shape 75"/>
          <p:cNvSpPr txBox="1"/>
          <p:nvPr>
            <p:ph idx="1" type="body"/>
          </p:nvPr>
        </p:nvSpPr>
        <p:spPr>
          <a:xfrm>
            <a:off x="311700" y="1228675"/>
            <a:ext cx="8520600" cy="3340200"/>
          </a:xfrm>
          <a:prstGeom prst="rect">
            <a:avLst/>
          </a:prstGeom>
        </p:spPr>
        <p:txBody>
          <a:bodyPr anchorCtr="0" anchor="t" bIns="91425" lIns="91425" rIns="91425" tIns="91425">
            <a:noAutofit/>
          </a:bodyPr>
          <a:lstStyle/>
          <a:p>
            <a:pPr indent="457200" lvl="0" rtl="0">
              <a:spcBef>
                <a:spcPts val="0"/>
              </a:spcBef>
              <a:buNone/>
            </a:pPr>
            <a:r>
              <a:rPr lang="en" sz="1400"/>
              <a:t>Similar to other animals/primates, humans have opposable thumbs. </a:t>
            </a:r>
          </a:p>
        </p:txBody>
      </p:sp>
      <p:pic>
        <p:nvPicPr>
          <p:cNvPr id="76" name="Shape 76"/>
          <p:cNvPicPr preferRelativeResize="0"/>
          <p:nvPr/>
        </p:nvPicPr>
        <p:blipFill>
          <a:blip r:embed="rId3">
            <a:alphaModFix/>
          </a:blip>
          <a:stretch>
            <a:fillRect/>
          </a:stretch>
        </p:blipFill>
        <p:spPr>
          <a:xfrm>
            <a:off x="1396925" y="1922025"/>
            <a:ext cx="3035565" cy="2273850"/>
          </a:xfrm>
          <a:prstGeom prst="rect">
            <a:avLst/>
          </a:prstGeom>
          <a:noFill/>
          <a:ln>
            <a:noFill/>
          </a:ln>
        </p:spPr>
      </p:pic>
      <p:pic>
        <p:nvPicPr>
          <p:cNvPr id="77" name="Shape 77"/>
          <p:cNvPicPr preferRelativeResize="0"/>
          <p:nvPr/>
        </p:nvPicPr>
        <p:blipFill>
          <a:blip r:embed="rId4">
            <a:alphaModFix/>
          </a:blip>
          <a:stretch>
            <a:fillRect/>
          </a:stretch>
        </p:blipFill>
        <p:spPr>
          <a:xfrm>
            <a:off x="4432502" y="1922025"/>
            <a:ext cx="3083322" cy="2273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Hands</a:t>
            </a:r>
          </a:p>
        </p:txBody>
      </p:sp>
      <p:sp>
        <p:nvSpPr>
          <p:cNvPr id="83" name="Shape 83"/>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lgn="ctr">
              <a:spcBef>
                <a:spcPts val="0"/>
              </a:spcBef>
              <a:buNone/>
            </a:pPr>
            <a:r>
              <a:rPr lang="en" sz="1400"/>
              <a:t>Because of their opposable thumbs, humans are able to use their hands in ways that are different from other species. </a:t>
            </a:r>
          </a:p>
        </p:txBody>
      </p:sp>
      <p:pic>
        <p:nvPicPr>
          <p:cNvPr id="84" name="Shape 84"/>
          <p:cNvPicPr preferRelativeResize="0"/>
          <p:nvPr/>
        </p:nvPicPr>
        <p:blipFill>
          <a:blip r:embed="rId3">
            <a:alphaModFix/>
          </a:blip>
          <a:stretch>
            <a:fillRect/>
          </a:stretch>
        </p:blipFill>
        <p:spPr>
          <a:xfrm>
            <a:off x="491450" y="2554450"/>
            <a:ext cx="3926775" cy="2014425"/>
          </a:xfrm>
          <a:prstGeom prst="rect">
            <a:avLst/>
          </a:prstGeom>
          <a:noFill/>
          <a:ln>
            <a:noFill/>
          </a:ln>
        </p:spPr>
      </p:pic>
      <p:pic>
        <p:nvPicPr>
          <p:cNvPr id="85" name="Shape 85"/>
          <p:cNvPicPr preferRelativeResize="0"/>
          <p:nvPr/>
        </p:nvPicPr>
        <p:blipFill>
          <a:blip r:embed="rId4">
            <a:alphaModFix/>
          </a:blip>
          <a:stretch>
            <a:fillRect/>
          </a:stretch>
        </p:blipFill>
        <p:spPr>
          <a:xfrm>
            <a:off x="4418215" y="2554450"/>
            <a:ext cx="3581184" cy="2014424"/>
          </a:xfrm>
          <a:prstGeom prst="rect">
            <a:avLst/>
          </a:prstGeom>
          <a:noFill/>
          <a:ln>
            <a:noFill/>
          </a:ln>
        </p:spPr>
      </p:pic>
      <p:pic>
        <p:nvPicPr>
          <p:cNvPr id="86" name="Shape 86"/>
          <p:cNvPicPr preferRelativeResize="0"/>
          <p:nvPr/>
        </p:nvPicPr>
        <p:blipFill>
          <a:blip r:embed="rId5">
            <a:alphaModFix/>
          </a:blip>
          <a:stretch>
            <a:fillRect/>
          </a:stretch>
        </p:blipFill>
        <p:spPr>
          <a:xfrm>
            <a:off x="4418225" y="2554450"/>
            <a:ext cx="3585676" cy="2014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Knee Function...</a:t>
            </a:r>
          </a:p>
        </p:txBody>
      </p:sp>
      <p:sp>
        <p:nvSpPr>
          <p:cNvPr id="92" name="Shape 9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lgn="ctr">
              <a:spcBef>
                <a:spcPts val="0"/>
              </a:spcBef>
              <a:buNone/>
            </a:pPr>
            <a:r>
              <a:rPr lang="en" sz="1400"/>
              <a:t>Human knees are the only ones that are able to fully extend.</a:t>
            </a:r>
          </a:p>
        </p:txBody>
      </p:sp>
      <p:pic>
        <p:nvPicPr>
          <p:cNvPr id="93" name="Shape 93"/>
          <p:cNvPicPr preferRelativeResize="0"/>
          <p:nvPr/>
        </p:nvPicPr>
        <p:blipFill>
          <a:blip r:embed="rId3">
            <a:alphaModFix/>
          </a:blip>
          <a:stretch>
            <a:fillRect/>
          </a:stretch>
        </p:blipFill>
        <p:spPr>
          <a:xfrm>
            <a:off x="1687300" y="1825102"/>
            <a:ext cx="1935275" cy="2941624"/>
          </a:xfrm>
          <a:prstGeom prst="rect">
            <a:avLst/>
          </a:prstGeom>
          <a:noFill/>
          <a:ln>
            <a:noFill/>
          </a:ln>
        </p:spPr>
      </p:pic>
      <p:pic>
        <p:nvPicPr>
          <p:cNvPr id="94" name="Shape 94"/>
          <p:cNvPicPr preferRelativeResize="0"/>
          <p:nvPr/>
        </p:nvPicPr>
        <p:blipFill>
          <a:blip r:embed="rId4">
            <a:alphaModFix/>
          </a:blip>
          <a:stretch>
            <a:fillRect/>
          </a:stretch>
        </p:blipFill>
        <p:spPr>
          <a:xfrm>
            <a:off x="3930305" y="2136375"/>
            <a:ext cx="4128024" cy="220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Upright Walking/Childhood Development</a:t>
            </a:r>
          </a:p>
        </p:txBody>
      </p:sp>
      <p:sp>
        <p:nvSpPr>
          <p:cNvPr id="100" name="Shape 100"/>
          <p:cNvSpPr txBox="1"/>
          <p:nvPr>
            <p:ph idx="1" type="body"/>
          </p:nvPr>
        </p:nvSpPr>
        <p:spPr>
          <a:xfrm>
            <a:off x="311700" y="1093850"/>
            <a:ext cx="7557000" cy="3735600"/>
          </a:xfrm>
          <a:prstGeom prst="rect">
            <a:avLst/>
          </a:prstGeom>
        </p:spPr>
        <p:txBody>
          <a:bodyPr anchorCtr="0" anchor="t" bIns="91425" lIns="91425" rIns="91425" tIns="91425">
            <a:noAutofit/>
          </a:bodyPr>
          <a:lstStyle/>
          <a:p>
            <a:pPr indent="457200" lvl="0" marL="0" algn="ctr">
              <a:spcBef>
                <a:spcPts val="0"/>
              </a:spcBef>
              <a:buNone/>
            </a:pPr>
            <a:r>
              <a:rPr lang="en" sz="1400"/>
              <a:t>Humans are the only animals who are structured to be bipedal and walk upright as their main mode of locomotion. They outgrow walking on all fours as a child. </a:t>
            </a:r>
          </a:p>
          <a:p>
            <a:pPr lvl="0">
              <a:spcBef>
                <a:spcPts val="0"/>
              </a:spcBef>
              <a:buNone/>
            </a:pPr>
            <a:r>
              <a:t/>
            </a:r>
            <a:endParaRPr/>
          </a:p>
        </p:txBody>
      </p:sp>
      <p:pic>
        <p:nvPicPr>
          <p:cNvPr id="101" name="Shape 101"/>
          <p:cNvPicPr preferRelativeResize="0"/>
          <p:nvPr/>
        </p:nvPicPr>
        <p:blipFill>
          <a:blip r:embed="rId3">
            <a:alphaModFix/>
          </a:blip>
          <a:stretch>
            <a:fillRect/>
          </a:stretch>
        </p:blipFill>
        <p:spPr>
          <a:xfrm>
            <a:off x="1098100" y="2168825"/>
            <a:ext cx="3304424" cy="2149024"/>
          </a:xfrm>
          <a:prstGeom prst="rect">
            <a:avLst/>
          </a:prstGeom>
          <a:noFill/>
          <a:ln>
            <a:noFill/>
          </a:ln>
        </p:spPr>
      </p:pic>
      <p:pic>
        <p:nvPicPr>
          <p:cNvPr id="102" name="Shape 102"/>
          <p:cNvPicPr preferRelativeResize="0"/>
          <p:nvPr/>
        </p:nvPicPr>
        <p:blipFill>
          <a:blip r:embed="rId4">
            <a:alphaModFix/>
          </a:blip>
          <a:stretch>
            <a:fillRect/>
          </a:stretch>
        </p:blipFill>
        <p:spPr>
          <a:xfrm>
            <a:off x="4402525" y="2168825"/>
            <a:ext cx="3466175" cy="2149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2802750" y="802500"/>
            <a:ext cx="3538500" cy="3538500"/>
          </a:xfrm>
          <a:prstGeom prst="rect">
            <a:avLst/>
          </a:prstGeom>
        </p:spPr>
        <p:txBody>
          <a:bodyPr anchorCtr="0" anchor="ctr" bIns="91425" lIns="91425" rIns="91425" tIns="91425">
            <a:noAutofit/>
          </a:bodyPr>
          <a:lstStyle/>
          <a:p>
            <a:pPr lvl="0">
              <a:spcBef>
                <a:spcPts val="0"/>
              </a:spcBef>
              <a:buNone/>
            </a:pPr>
            <a:r>
              <a:rPr lang="en" sz="3000"/>
              <a:t>Overall, humans are unique because of their frontal lobe and higher brain function, along with the physical characteristics that are similar but more advanced than other animals!</a:t>
            </a:r>
          </a:p>
        </p:txBody>
      </p:sp>
    </p:spTree>
  </p:cSld>
  <p:clrMapOvr>
    <a:masterClrMapping/>
  </p:clrMapOvr>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