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  <p:embeddedFont>
      <p:font typeface="Walter Turncoat"/>
      <p:regular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WalterTurncoat-regular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italic.fntdata"/><Relationship Id="rId6" Type="http://schemas.openxmlformats.org/officeDocument/2006/relationships/slide" Target="slides/slide2.xml"/><Relationship Id="rId18" Type="http://schemas.openxmlformats.org/officeDocument/2006/relationships/font" Target="fonts/Robo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4.jpg"/><Relationship Id="rId4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Walter Turncoat"/>
                <a:ea typeface="Walter Turncoat"/>
                <a:cs typeface="Walter Turncoat"/>
                <a:sym typeface="Walter Turncoat"/>
              </a:rPr>
              <a:t>What does it mean to be a human?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6437000" y="4045425"/>
            <a:ext cx="2383200" cy="838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Lindsay Opie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Period 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106875" y="1285875"/>
            <a:ext cx="4848000" cy="3532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>
                <a:latin typeface="Comic Sans MS"/>
                <a:ea typeface="Comic Sans MS"/>
                <a:cs typeface="Comic Sans MS"/>
                <a:sym typeface="Comic Sans MS"/>
              </a:rPr>
              <a:t>-larger frontal lobe → more neurons dedicated to high </a:t>
            </a:r>
            <a:r>
              <a:rPr b="1" lang="en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thinking, planning, and personality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000">
                <a:latin typeface="Comic Sans MS"/>
                <a:ea typeface="Comic Sans MS"/>
                <a:cs typeface="Comic Sans MS"/>
                <a:sym typeface="Comic Sans MS"/>
              </a:rPr>
              <a:t>-these brain areas are associated with these high cognitive traits, a biological component that makes </a:t>
            </a:r>
            <a:r>
              <a:rPr b="1" lang="en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humans unique</a:t>
            </a:r>
            <a:r>
              <a:rPr lang="en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r>
              <a:rPr lang="en" sz="24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7275" y="977299"/>
            <a:ext cx="2904224" cy="3714374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Shape 143"/>
          <p:cNvSpPr txBox="1"/>
          <p:nvPr/>
        </p:nvSpPr>
        <p:spPr>
          <a:xfrm>
            <a:off x="216575" y="67700"/>
            <a:ext cx="8535000" cy="9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DEVELOPED AND LARGE FRONTAL LOBE - UNIQUELY HUMAN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6085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Walter Turncoat"/>
                <a:ea typeface="Walter Turncoat"/>
                <a:cs typeface="Walter Turncoat"/>
                <a:sym typeface="Walter Turncoat"/>
              </a:rPr>
              <a:t>CHILDHOOD: LEARNING and LANGUAGE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311700" y="668650"/>
            <a:ext cx="8520600" cy="390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In order to perform these high functioning behaviors, humans need an extended childhood to foster brain development.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Language: infants develop language in the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 babbling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stage (occurs up to 2 months of age)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Learning: moral and social development are developed in children when they develop 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schemas 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Language and learning are two distinctly human behaviors that develop during an extended childhood.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0" name="Shape 150"/>
          <p:cNvPicPr preferRelativeResize="0"/>
          <p:nvPr/>
        </p:nvPicPr>
        <p:blipFill rotWithShape="1">
          <a:blip r:embed="rId3">
            <a:alphaModFix/>
          </a:blip>
          <a:srcRect b="10848" l="0" r="0" t="39432"/>
          <a:stretch/>
        </p:blipFill>
        <p:spPr>
          <a:xfrm>
            <a:off x="4757475" y="3678249"/>
            <a:ext cx="4386525" cy="1248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314300" y="458675"/>
            <a:ext cx="82944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Many of the behaviors we attribute as essential to being human, like communication through a developed language, as well as moral and planned decision making, are results of human biological and social advantages that are developed during an extended childhood.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90250" y="526350"/>
            <a:ext cx="83103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-Higher levels of cognitive functioning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-Humans are social animals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-human brain structures enable us to develop language, respond to stimuli, and perform motor abilities that animal counterparts are not capable of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Walter Turncoat"/>
                <a:ea typeface="Walter Turncoat"/>
                <a:cs typeface="Walter Turncoat"/>
                <a:sym typeface="Walter Turncoat"/>
              </a:rPr>
              <a:t>PARTS OF THE BRAIN: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Walter Turncoat"/>
                <a:ea typeface="Walter Turncoat"/>
                <a:cs typeface="Walter Turncoat"/>
                <a:sym typeface="Walter Turncoat"/>
              </a:rPr>
              <a:t>A CRASH COURSE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Getting to know the structures and functions before analyzing their importance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127975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Walter Turncoat"/>
                <a:ea typeface="Walter Turncoat"/>
                <a:cs typeface="Walter Turncoat"/>
                <a:sym typeface="Walter Turncoat"/>
              </a:rPr>
              <a:t>THE CEREBRAL CORTEX AND ITS FUNCTIONS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53100" y="636450"/>
            <a:ext cx="8648100" cy="387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600">
                <a:latin typeface="Comic Sans MS"/>
                <a:ea typeface="Comic Sans MS"/>
                <a:cs typeface="Comic Sans MS"/>
                <a:sym typeface="Comic Sans MS"/>
              </a:rPr>
              <a:t>Frontal Lobe: involved in speaking and muscles movements, making plans and judgements</a:t>
            </a:r>
          </a:p>
          <a:p>
            <a:pPr lvl="0">
              <a:spcBef>
                <a:spcPts val="0"/>
              </a:spcBef>
              <a:buNone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Motor Cortex: controls body movement, body parts with more intricate movements have larger surface area, back of frontal lobe</a:t>
            </a:r>
          </a:p>
          <a:p>
            <a:pPr lvl="0">
              <a:spcBef>
                <a:spcPts val="0"/>
              </a:spcBef>
              <a:buNone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Parietal Lobe: Intakes sensory information for touch and body position</a:t>
            </a:r>
          </a:p>
          <a:p>
            <a:pPr lvl="0">
              <a:spcBef>
                <a:spcPts val="0"/>
              </a:spcBef>
              <a:buNone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Sensory Cortex: negotiates and processes information about sensations, front of parietal lobe</a:t>
            </a:r>
          </a:p>
          <a:p>
            <a:pPr lvl="0">
              <a:spcBef>
                <a:spcPts val="0"/>
              </a:spcBef>
              <a:buNone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Temporal Lobe: controls hearing and listening, holds functioning to process speaking words, receive auditory information from the opposite ear</a:t>
            </a:r>
          </a:p>
          <a:p>
            <a:pPr lvl="0">
              <a:spcBef>
                <a:spcPts val="0"/>
              </a:spcBef>
              <a:buNone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Occipital Lobe: visual processing, receive information from the opposite visual field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319500" y="4230575"/>
            <a:ext cx="7313100" cy="598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Exterior view of cerebral cortex of brain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3800" y="0"/>
            <a:ext cx="6016399" cy="431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135725" y="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Walter Turncoat"/>
                <a:ea typeface="Walter Turncoat"/>
                <a:cs typeface="Walter Turncoat"/>
                <a:sym typeface="Walter Turncoat"/>
              </a:rPr>
              <a:t>THE CEREBRUM AND ASSOCIATED BEHAVIORS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0" y="460200"/>
            <a:ext cx="2887500" cy="449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HIGHER FUNCTIONS</a:t>
            </a:r>
          </a:p>
          <a:p>
            <a:pPr lvl="0">
              <a:spcBef>
                <a:spcPts val="0"/>
              </a:spcBef>
              <a:buNone/>
            </a:pPr>
            <a:r>
              <a:rPr b="1" lang="en" u="sng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Cerebrum: </a:t>
            </a:r>
            <a:r>
              <a:rPr b="1" lang="en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consciousness, intellect, memory, and language. Surface layer is known as the cerebral cortex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Cerebellum: posture, coordination, and balance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Corpus callosum: communication between brain hemispheres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Amygdala: linked to emotion, temperament, mood, and “flight or fight’” response </a:t>
            </a:r>
          </a:p>
          <a:p>
            <a:pPr lvl="0" algn="r">
              <a:spcBef>
                <a:spcPts val="0"/>
              </a:spcBef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 txBox="1"/>
          <p:nvPr>
            <p:ph idx="2" type="body"/>
          </p:nvPr>
        </p:nvSpPr>
        <p:spPr>
          <a:xfrm>
            <a:off x="6118050" y="460200"/>
            <a:ext cx="3025800" cy="468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SURVIVAL RELATED</a:t>
            </a:r>
          </a:p>
          <a:p>
            <a:pPr lvl="0" algn="r">
              <a:spcBef>
                <a:spcPts val="0"/>
              </a:spcBef>
              <a:buNone/>
            </a:pPr>
            <a:r>
              <a:rPr b="1" lang="en" u="sng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Brainstem: </a:t>
            </a:r>
            <a:r>
              <a:rPr b="1" lang="en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controls heartbeat, blood pressure, body temperature, and breathing rate</a:t>
            </a:r>
          </a:p>
          <a:p>
            <a:pPr lvl="0" algn="r">
              <a:spcBef>
                <a:spcPts val="0"/>
              </a:spcBef>
              <a:buNone/>
            </a:pP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Pons: coordinates movement </a:t>
            </a:r>
          </a:p>
          <a:p>
            <a:pPr lvl="0" algn="r">
              <a:spcBef>
                <a:spcPts val="0"/>
              </a:spcBef>
              <a:buNone/>
            </a:pPr>
            <a:r>
              <a:rPr b="1" lang="en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Medulla: controls heartbeat and breathing</a:t>
            </a:r>
          </a:p>
          <a:p>
            <a:pPr lvl="0" rtl="0" algn="r">
              <a:spcBef>
                <a:spcPts val="0"/>
              </a:spcBef>
              <a:buNone/>
            </a:pP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Thalamus: the brain’s sensory switchboard </a:t>
            </a:r>
          </a:p>
          <a:p>
            <a:pPr lvl="0" rtl="0" algn="r">
              <a:spcBef>
                <a:spcPts val="0"/>
              </a:spcBef>
              <a:buNone/>
            </a:pP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Hypothalamus: governs eating, drinking, and body temperature, and the endocrine system (hormones)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4174" y="845975"/>
            <a:ext cx="3573374" cy="345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Walter Turncoat"/>
                <a:ea typeface="Walter Turncoat"/>
                <a:cs typeface="Walter Turncoat"/>
                <a:sym typeface="Walter Turncoat"/>
              </a:rPr>
              <a:t>BRAIN BREAK!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127975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Walter Turncoat"/>
                <a:ea typeface="Walter Turncoat"/>
                <a:cs typeface="Walter Turncoat"/>
                <a:sym typeface="Walter Turncoat"/>
              </a:rPr>
              <a:t>COMPARISON TO OTHER ANIMALS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231125" y="7357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TWO MAIN POINTS:</a:t>
            </a:r>
          </a:p>
          <a:p>
            <a:pPr indent="-228600" lvl="0" marL="457200" rtl="0">
              <a:spcBef>
                <a:spcPts val="0"/>
              </a:spcBef>
              <a:buFont typeface="Comic Sans MS"/>
              <a:buChar char="-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A similarity between human brains and other animals is the part known as the </a:t>
            </a:r>
            <a:r>
              <a:rPr b="1" lang="en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brainstem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. Animals have brainstems that are proportional to their size. The brainstem is responsible for controlling </a:t>
            </a:r>
            <a:r>
              <a:rPr b="1" lang="en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automatic survival functions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which is all some animals or organisms are capable of doing.</a:t>
            </a:r>
          </a:p>
          <a:p>
            <a:pPr indent="-228600" lvl="0" marL="457200" rtl="0">
              <a:spcBef>
                <a:spcPts val="0"/>
              </a:spcBef>
              <a:buFont typeface="Comic Sans MS"/>
              <a:buChar char="-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indent="-228600" lvl="0" marL="457200">
              <a:spcBef>
                <a:spcPts val="0"/>
              </a:spcBef>
              <a:buFont typeface="Comic Sans MS"/>
              <a:buChar char="-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The parts of the brain associated with </a:t>
            </a:r>
            <a:r>
              <a:rPr b="1" lang="en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higher cognitive thinking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are very large in the human brain, while they are small or non-existent in brains of other animals. This demonstrates, biologically, why 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human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traits such as </a:t>
            </a:r>
            <a:r>
              <a:rPr b="1" lang="en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personality, thinking, planning, and decision making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are characterized as uniquely human.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0"/>
            <a:ext cx="6686100" cy="755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Walter Turncoat"/>
                <a:ea typeface="Walter Turncoat"/>
                <a:cs typeface="Walter Turncoat"/>
                <a:sym typeface="Walter Turncoat"/>
              </a:rPr>
              <a:t>THE BRAINSTEM - SURVIVAL FOR ALL</a:t>
            </a:r>
            <a:r>
              <a:rPr lang="en"/>
              <a:t> 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755700"/>
            <a:ext cx="3911400" cy="310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-the brainstem in present in the brains of every animal (see reptile brain diagram below). </a:t>
            </a:r>
          </a:p>
          <a:p>
            <a:pPr lvl="0">
              <a:spcBef>
                <a:spcPts val="0"/>
              </a:spcBef>
              <a:buNone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-the regulation of survival functions is a necessary component of every animal’s brain</a:t>
            </a:r>
          </a:p>
          <a:p>
            <a:pPr lvl="0">
              <a:spcBef>
                <a:spcPts val="0"/>
              </a:spcBef>
              <a:buNone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-human behavior is linked to our more advanced brain structures. 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3099" y="676880"/>
            <a:ext cx="4920899" cy="4304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 rotWithShape="1">
          <a:blip r:embed="rId4">
            <a:alphaModFix/>
          </a:blip>
          <a:srcRect b="11777" l="0" r="0" t="0"/>
          <a:stretch/>
        </p:blipFill>
        <p:spPr>
          <a:xfrm>
            <a:off x="474125" y="3459950"/>
            <a:ext cx="3293600" cy="152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