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7.xml"/><Relationship Id="rId22" Type="http://schemas.openxmlformats.org/officeDocument/2006/relationships/font" Target="fonts/Lato-boldItalic.fntdata"/><Relationship Id="rId10" Type="http://schemas.openxmlformats.org/officeDocument/2006/relationships/slide" Target="slides/slide6.xml"/><Relationship Id="rId21" Type="http://schemas.openxmlformats.org/officeDocument/2006/relationships/font" Target="fonts/La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aleway-regular.fntdata"/><Relationship Id="rId14" Type="http://schemas.openxmlformats.org/officeDocument/2006/relationships/slide" Target="slides/slide10.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slide" Target="slides/slide1.xml"/><Relationship Id="rId19" Type="http://schemas.openxmlformats.org/officeDocument/2006/relationships/font" Target="fonts/Lato-regular.fntdata"/><Relationship Id="rId6" Type="http://schemas.openxmlformats.org/officeDocument/2006/relationships/slide" Target="slides/slide2.xml"/><Relationship Id="rId18" Type="http://schemas.openxmlformats.org/officeDocument/2006/relationships/font" Target="fonts/Raleway-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med" w="med" type="none"/>
            <a:tailEnd len="med" w="med"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med" w="med" type="none"/>
            <a:tailEnd len="med" w="med"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13" name="Shape 13"/>
          <p:cNvSpPr txBox="1"/>
          <p:nvPr>
            <p:ph type="ctrTitle"/>
          </p:nvPr>
        </p:nvSpPr>
        <p:spPr>
          <a:xfrm>
            <a:off x="2371725" y="630225"/>
            <a:ext cx="6331500" cy="1542000"/>
          </a:xfrm>
          <a:prstGeom prst="rect">
            <a:avLst/>
          </a:prstGeom>
        </p:spPr>
        <p:txBody>
          <a:bodyPr anchorCtr="0" anchor="t"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4" name="Shape 14"/>
          <p:cNvSpPr txBox="1"/>
          <p:nvPr>
            <p:ph idx="1" type="subTitle"/>
          </p:nvPr>
        </p:nvSpPr>
        <p:spPr>
          <a:xfrm>
            <a:off x="2390266" y="3238450"/>
            <a:ext cx="6331500" cy="1241700"/>
          </a:xfrm>
          <a:prstGeom prst="rect">
            <a:avLst/>
          </a:prstGeom>
        </p:spPr>
        <p:txBody>
          <a:bodyPr anchorCtr="0" anchor="b"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5" name="Shape 1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med" w="med" type="none"/>
            <a:tailEnd len="med" w="med" type="none"/>
          </a:ln>
        </p:spPr>
      </p:cxnSp>
      <p:sp>
        <p:nvSpPr>
          <p:cNvPr id="63" name="Shape 63"/>
          <p:cNvSpPr txBox="1"/>
          <p:nvPr>
            <p:ph type="title"/>
          </p:nvPr>
        </p:nvSpPr>
        <p:spPr>
          <a:xfrm>
            <a:off x="853950" y="1304850"/>
            <a:ext cx="7436100" cy="1538400"/>
          </a:xfrm>
          <a:prstGeom prst="rect">
            <a:avLst/>
          </a:prstGeom>
        </p:spPr>
        <p:txBody>
          <a:bodyPr anchorCtr="0" anchor="ctr" bIns="91425" lIns="91425" rIns="91425" tIns="91425"/>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5" name="Shape 6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med" w="med" type="none"/>
            <a:tailEnd len="med" w="med"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med" w="med" type="none"/>
            <a:tailEnd len="med" w="med" type="none"/>
          </a:ln>
        </p:spPr>
      </p:cxnSp>
      <p:sp>
        <p:nvSpPr>
          <p:cNvPr id="19" name="Shape 19"/>
          <p:cNvSpPr txBox="1"/>
          <p:nvPr>
            <p:ph type="title"/>
          </p:nvPr>
        </p:nvSpPr>
        <p:spPr>
          <a:xfrm>
            <a:off x="406425" y="1806825"/>
            <a:ext cx="8296800" cy="1542000"/>
          </a:xfrm>
          <a:prstGeom prst="rect">
            <a:avLst/>
          </a:prstGeom>
        </p:spPr>
        <p:txBody>
          <a:bodyPr anchorCtr="0" anchor="ctr" bIns="91425" lIns="91425" rIns="91425" tIns="91425"/>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p:txBody>
      </p:sp>
      <p:sp>
        <p:nvSpPr>
          <p:cNvPr id="20" name="Shape 2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25" name="Shape 25"/>
          <p:cNvSpPr txBox="1"/>
          <p:nvPr>
            <p:ph type="title"/>
          </p:nvPr>
        </p:nvSpPr>
        <p:spPr>
          <a:xfrm>
            <a:off x="2400250" y="575950"/>
            <a:ext cx="6321600" cy="635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2410112" y="1595775"/>
            <a:ext cx="6321600" cy="30023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32" name="Shape 32"/>
          <p:cNvSpPr txBox="1"/>
          <p:nvPr>
            <p:ph type="title"/>
          </p:nvPr>
        </p:nvSpPr>
        <p:spPr>
          <a:xfrm>
            <a:off x="2400250" y="575950"/>
            <a:ext cx="6321600" cy="635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 type="body"/>
          </p:nvPr>
        </p:nvSpPr>
        <p:spPr>
          <a:xfrm>
            <a:off x="2400302" y="1602675"/>
            <a:ext cx="3071400" cy="3002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2" type="body"/>
          </p:nvPr>
        </p:nvSpPr>
        <p:spPr>
          <a:xfrm>
            <a:off x="5650571" y="1602675"/>
            <a:ext cx="3071400" cy="3002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8" name="Shape 3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319500" y="936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2" name="Shape 42"/>
          <p:cNvSpPr txBox="1"/>
          <p:nvPr>
            <p:ph idx="1" type="body"/>
          </p:nvPr>
        </p:nvSpPr>
        <p:spPr>
          <a:xfrm>
            <a:off x="319500" y="1846803"/>
            <a:ext cx="2808000" cy="2806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83103" y="712140"/>
            <a:ext cx="6244200" cy="38355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51" name="Shape 51"/>
          <p:cNvSpPr txBox="1"/>
          <p:nvPr>
            <p:ph type="title"/>
          </p:nvPr>
        </p:nvSpPr>
        <p:spPr>
          <a:xfrm>
            <a:off x="265500" y="1397350"/>
            <a:ext cx="4045200" cy="1318200"/>
          </a:xfrm>
          <a:prstGeom prst="rect">
            <a:avLst/>
          </a:prstGeom>
        </p:spPr>
        <p:txBody>
          <a:bodyPr anchorCtr="0" anchor="b" bIns="91425" lIns="91425" rIns="91425" tIns="91425"/>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p:txBody>
      </p:sp>
      <p:sp>
        <p:nvSpPr>
          <p:cNvPr id="52" name="Shape 52"/>
          <p:cNvSpPr txBox="1"/>
          <p:nvPr>
            <p:ph idx="1" type="subTitle"/>
          </p:nvPr>
        </p:nvSpPr>
        <p:spPr>
          <a:xfrm>
            <a:off x="265500" y="2735370"/>
            <a:ext cx="4045200" cy="13454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4" name="Shape 5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9" name="Shape 5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5"/>
            <a:ext cx="6321600" cy="30023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bbc.com/future/story/20150706-the-small-list-of-things-that-make-humans-unique" TargetMode="External"/><Relationship Id="rId4" Type="http://schemas.openxmlformats.org/officeDocument/2006/relationships/hyperlink" Target="http://www.livescience.com/15689-evolution-human-special-species.html" TargetMode="External"/><Relationship Id="rId5" Type="http://schemas.openxmlformats.org/officeDocument/2006/relationships/hyperlink" Target="http://well.blogs.nytimes.com/2012/12/10/understanding-how-children-develop-empathy/?_r=0" TargetMode="External"/><Relationship Id="rId6" Type="http://schemas.openxmlformats.org/officeDocument/2006/relationships/hyperlink" Target="http://www.npr.org/programs/ted-radio-hour/485704159/what-makes-us-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0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1.jpg"/><Relationship Id="rId4"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4.jpg"/><Relationship Id="rId4"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71" name="Shape 71"/>
        <p:cNvGrpSpPr/>
        <p:nvPr/>
      </p:nvGrpSpPr>
      <p:grpSpPr>
        <a:xfrm>
          <a:off x="0" y="0"/>
          <a:ext cx="0" cy="0"/>
          <a:chOff x="0" y="0"/>
          <a:chExt cx="0" cy="0"/>
        </a:xfrm>
      </p:grpSpPr>
      <p:sp>
        <p:nvSpPr>
          <p:cNvPr id="72" name="Shape 72"/>
          <p:cNvSpPr txBox="1"/>
          <p:nvPr>
            <p:ph type="ctrTitle"/>
          </p:nvPr>
        </p:nvSpPr>
        <p:spPr>
          <a:xfrm>
            <a:off x="2371725" y="630225"/>
            <a:ext cx="6331500" cy="1542000"/>
          </a:xfrm>
          <a:prstGeom prst="rect">
            <a:avLst/>
          </a:prstGeom>
        </p:spPr>
        <p:txBody>
          <a:bodyPr anchorCtr="0" anchor="t" bIns="91425" lIns="91425" rIns="91425" tIns="91425">
            <a:noAutofit/>
          </a:bodyPr>
          <a:lstStyle/>
          <a:p>
            <a:pPr lvl="0">
              <a:spcBef>
                <a:spcPts val="0"/>
              </a:spcBef>
              <a:buNone/>
            </a:pPr>
            <a:r>
              <a:rPr lang="en"/>
              <a:t>What Makes Humans Different?</a:t>
            </a:r>
          </a:p>
        </p:txBody>
      </p:sp>
      <p:sp>
        <p:nvSpPr>
          <p:cNvPr id="73" name="Shape 73"/>
          <p:cNvSpPr txBox="1"/>
          <p:nvPr>
            <p:ph idx="1" type="subTitle"/>
          </p:nvPr>
        </p:nvSpPr>
        <p:spPr>
          <a:xfrm>
            <a:off x="2390266" y="3238450"/>
            <a:ext cx="6331500" cy="1241700"/>
          </a:xfrm>
          <a:prstGeom prst="rect">
            <a:avLst/>
          </a:prstGeom>
        </p:spPr>
        <p:txBody>
          <a:bodyPr anchorCtr="0" anchor="b" bIns="91425" lIns="91425" rIns="91425" tIns="91425">
            <a:noAutofit/>
          </a:bodyPr>
          <a:lstStyle/>
          <a:p>
            <a:pPr lvl="0">
              <a:spcBef>
                <a:spcPts val="0"/>
              </a:spcBef>
              <a:buNone/>
            </a:pPr>
            <a:r>
              <a:rPr lang="en"/>
              <a:t>Mia Bahr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2400250" y="575950"/>
            <a:ext cx="6321600" cy="635400"/>
          </a:xfrm>
          <a:prstGeom prst="rect">
            <a:avLst/>
          </a:prstGeom>
        </p:spPr>
        <p:txBody>
          <a:bodyPr anchorCtr="0" anchor="t" bIns="91425" lIns="91425" rIns="91425" tIns="91425">
            <a:noAutofit/>
          </a:bodyPr>
          <a:lstStyle/>
          <a:p>
            <a:pPr lvl="0">
              <a:spcBef>
                <a:spcPts val="0"/>
              </a:spcBef>
              <a:buNone/>
            </a:pPr>
            <a:r>
              <a:rPr lang="en"/>
              <a:t>Sources</a:t>
            </a:r>
          </a:p>
        </p:txBody>
      </p:sp>
      <p:sp>
        <p:nvSpPr>
          <p:cNvPr id="140" name="Shape 140"/>
          <p:cNvSpPr txBox="1"/>
          <p:nvPr>
            <p:ph idx="1" type="body"/>
          </p:nvPr>
        </p:nvSpPr>
        <p:spPr>
          <a:xfrm>
            <a:off x="2400262" y="1211350"/>
            <a:ext cx="6321600" cy="3002399"/>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http://www.bbc.com/future/story/20150706-the-small-list-of-things-that-make-humans-unique</a:t>
            </a:r>
          </a:p>
          <a:p>
            <a:pPr lvl="0">
              <a:spcBef>
                <a:spcPts val="0"/>
              </a:spcBef>
              <a:buNone/>
            </a:pPr>
            <a:r>
              <a:rPr lang="en" u="sng">
                <a:solidFill>
                  <a:schemeClr val="hlink"/>
                </a:solidFill>
                <a:hlinkClick r:id="rId4"/>
              </a:rPr>
              <a:t>http://www.livescience.com/15689-evolution-human-special-species.htm</a:t>
            </a:r>
            <a:r>
              <a:rPr lang="en"/>
              <a:t>l</a:t>
            </a:r>
          </a:p>
          <a:p>
            <a:pPr lvl="0">
              <a:spcBef>
                <a:spcPts val="0"/>
              </a:spcBef>
              <a:buNone/>
            </a:pPr>
            <a:r>
              <a:rPr lang="en" u="sng">
                <a:solidFill>
                  <a:schemeClr val="hlink"/>
                </a:solidFill>
                <a:hlinkClick r:id="rId5"/>
              </a:rPr>
              <a:t>http://well.blogs.nytimes.com/2012/12/10/understanding-how-children-develop-empathy/?_r=0</a:t>
            </a:r>
          </a:p>
          <a:p>
            <a:pPr lvl="0">
              <a:spcBef>
                <a:spcPts val="0"/>
              </a:spcBef>
              <a:buNone/>
            </a:pPr>
            <a:r>
              <a:rPr lang="en" u="sng">
                <a:solidFill>
                  <a:schemeClr val="hlink"/>
                </a:solidFill>
                <a:hlinkClick r:id="rId6"/>
              </a:rPr>
              <a:t>http://www.npr.org/programs/ted-radio-hour/485704159/what-makes-us-us</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9500" y="936600"/>
            <a:ext cx="2808000" cy="755700"/>
          </a:xfrm>
          <a:prstGeom prst="rect">
            <a:avLst/>
          </a:prstGeom>
        </p:spPr>
        <p:txBody>
          <a:bodyPr anchorCtr="0" anchor="b" bIns="91425" lIns="91425" rIns="91425" tIns="91425">
            <a:noAutofit/>
          </a:bodyPr>
          <a:lstStyle/>
          <a:p>
            <a:pPr lvl="0">
              <a:spcBef>
                <a:spcPts val="0"/>
              </a:spcBef>
              <a:buNone/>
            </a:pPr>
            <a:r>
              <a:rPr lang="en"/>
              <a:t>Development</a:t>
            </a:r>
          </a:p>
        </p:txBody>
      </p:sp>
      <p:sp>
        <p:nvSpPr>
          <p:cNvPr id="79" name="Shape 79"/>
          <p:cNvSpPr txBox="1"/>
          <p:nvPr>
            <p:ph idx="1" type="body"/>
          </p:nvPr>
        </p:nvSpPr>
        <p:spPr>
          <a:xfrm>
            <a:off x="319500" y="1846803"/>
            <a:ext cx="2808000" cy="2806200"/>
          </a:xfrm>
          <a:prstGeom prst="rect">
            <a:avLst/>
          </a:prstGeom>
        </p:spPr>
        <p:txBody>
          <a:bodyPr anchorCtr="0" anchor="t" bIns="91425" lIns="91425" rIns="91425" tIns="91425">
            <a:noAutofit/>
          </a:bodyPr>
          <a:lstStyle/>
          <a:p>
            <a:pPr indent="-342900" lvl="0" marL="457200" rtl="0">
              <a:spcBef>
                <a:spcPts val="0"/>
              </a:spcBef>
              <a:buSzPct val="100000"/>
            </a:pPr>
            <a:r>
              <a:rPr lang="en" sz="1800"/>
              <a:t>Humans have a longer dependency on parents/adults</a:t>
            </a:r>
          </a:p>
          <a:p>
            <a:pPr indent="-342900" lvl="0" marL="457200" rtl="0">
              <a:spcBef>
                <a:spcPts val="0"/>
              </a:spcBef>
              <a:buSzPct val="100000"/>
            </a:pPr>
            <a:r>
              <a:rPr lang="en" sz="1800"/>
              <a:t>Mike Tomasello, Anthropologist </a:t>
            </a:r>
          </a:p>
          <a:p>
            <a:pPr indent="-342900" lvl="0" marL="457200" rtl="0">
              <a:spcBef>
                <a:spcPts val="0"/>
              </a:spcBef>
              <a:buSzPct val="100000"/>
            </a:pPr>
            <a:r>
              <a:rPr lang="en" sz="1800"/>
              <a:t>Kindness and empathy</a:t>
            </a:r>
          </a:p>
          <a:p>
            <a:pPr indent="-342900" lvl="0" marL="457200" rtl="0">
              <a:spcBef>
                <a:spcPts val="0"/>
              </a:spcBef>
              <a:buSzPct val="100000"/>
            </a:pPr>
            <a:r>
              <a:rPr b="1" lang="en" sz="1800"/>
              <a:t>Self-Consciousness </a:t>
            </a:r>
          </a:p>
          <a:p>
            <a:pPr lvl="0">
              <a:spcBef>
                <a:spcPts val="0"/>
              </a:spcBef>
              <a:buNone/>
            </a:pPr>
            <a:r>
              <a:t/>
            </a:r>
            <a:endParaRPr sz="1400"/>
          </a:p>
        </p:txBody>
      </p:sp>
      <p:pic>
        <p:nvPicPr>
          <p:cNvPr descr="Image result for children empathy" id="80" name="Shape 80"/>
          <p:cNvPicPr preferRelativeResize="0"/>
          <p:nvPr/>
        </p:nvPicPr>
        <p:blipFill>
          <a:blip r:embed="rId3">
            <a:alphaModFix/>
          </a:blip>
          <a:stretch>
            <a:fillRect/>
          </a:stretch>
        </p:blipFill>
        <p:spPr>
          <a:xfrm>
            <a:off x="4599277" y="408375"/>
            <a:ext cx="3894675" cy="4326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283103" y="712140"/>
            <a:ext cx="6244200" cy="3835500"/>
          </a:xfrm>
          <a:prstGeom prst="rect">
            <a:avLst/>
          </a:prstGeom>
        </p:spPr>
        <p:txBody>
          <a:bodyPr anchorCtr="0" anchor="ctr" bIns="91425" lIns="91425" rIns="91425" tIns="91425">
            <a:noAutofit/>
          </a:bodyPr>
          <a:lstStyle/>
          <a:p>
            <a:pPr lvl="0">
              <a:spcBef>
                <a:spcPts val="0"/>
              </a:spcBef>
              <a:buNone/>
            </a:pPr>
            <a:r>
              <a:rPr lang="en"/>
              <a:t>Prosocial: </a:t>
            </a:r>
            <a:r>
              <a:rPr i="1" lang="en" sz="3600">
                <a:solidFill>
                  <a:srgbClr val="D9D9D9"/>
                </a:solidFill>
              </a:rPr>
              <a:t>The ability to identify and be moved by others’ experiences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6103275" y="1246075"/>
            <a:ext cx="2808000" cy="755700"/>
          </a:xfrm>
          <a:prstGeom prst="rect">
            <a:avLst/>
          </a:prstGeom>
        </p:spPr>
        <p:txBody>
          <a:bodyPr anchorCtr="0" anchor="b" bIns="91425" lIns="91425" rIns="91425" tIns="91425">
            <a:noAutofit/>
          </a:bodyPr>
          <a:lstStyle/>
          <a:p>
            <a:pPr lvl="0">
              <a:spcBef>
                <a:spcPts val="0"/>
              </a:spcBef>
              <a:buNone/>
            </a:pPr>
            <a:r>
              <a:rPr lang="en"/>
              <a:t>Prosocial</a:t>
            </a:r>
          </a:p>
        </p:txBody>
      </p:sp>
      <p:sp>
        <p:nvSpPr>
          <p:cNvPr id="91" name="Shape 91"/>
          <p:cNvSpPr txBox="1"/>
          <p:nvPr>
            <p:ph idx="1" type="body"/>
          </p:nvPr>
        </p:nvSpPr>
        <p:spPr>
          <a:xfrm>
            <a:off x="6103275" y="1889478"/>
            <a:ext cx="2808000" cy="2806200"/>
          </a:xfrm>
          <a:prstGeom prst="rect">
            <a:avLst/>
          </a:prstGeom>
        </p:spPr>
        <p:txBody>
          <a:bodyPr anchorCtr="0" anchor="t" bIns="91425" lIns="91425" rIns="91425" tIns="91425">
            <a:noAutofit/>
          </a:bodyPr>
          <a:lstStyle/>
          <a:p>
            <a:pPr indent="-342900" lvl="0" marL="457200" rtl="0">
              <a:spcBef>
                <a:spcPts val="0"/>
              </a:spcBef>
              <a:buSzPct val="100000"/>
            </a:pPr>
            <a:r>
              <a:rPr lang="en" sz="1800"/>
              <a:t>Nancy Eisenhower</a:t>
            </a:r>
          </a:p>
          <a:p>
            <a:pPr indent="-342900" lvl="0" marL="457200" rtl="0">
              <a:spcBef>
                <a:spcPts val="0"/>
              </a:spcBef>
              <a:buSzPct val="100000"/>
            </a:pPr>
            <a:r>
              <a:rPr lang="en" sz="1800"/>
              <a:t>Childhood shapes human nature</a:t>
            </a:r>
          </a:p>
          <a:p>
            <a:pPr indent="-342900" lvl="0" marL="457200" rtl="0">
              <a:spcBef>
                <a:spcPts val="0"/>
              </a:spcBef>
              <a:buSzPct val="100000"/>
            </a:pPr>
            <a:r>
              <a:rPr lang="en" sz="1800"/>
              <a:t>Complexity cannot be fully understood</a:t>
            </a:r>
          </a:p>
          <a:p>
            <a:pPr indent="-342900" lvl="0" marL="457200">
              <a:spcBef>
                <a:spcPts val="0"/>
              </a:spcBef>
              <a:buSzPct val="100000"/>
            </a:pPr>
            <a:r>
              <a:rPr lang="en" sz="1800"/>
              <a:t>Philanthropy</a:t>
            </a:r>
          </a:p>
        </p:txBody>
      </p:sp>
      <p:pic>
        <p:nvPicPr>
          <p:cNvPr descr="Image result for children empathy" id="92" name="Shape 92"/>
          <p:cNvPicPr preferRelativeResize="0"/>
          <p:nvPr/>
        </p:nvPicPr>
        <p:blipFill>
          <a:blip r:embed="rId3">
            <a:alphaModFix/>
          </a:blip>
          <a:stretch>
            <a:fillRect/>
          </a:stretch>
        </p:blipFill>
        <p:spPr>
          <a:xfrm>
            <a:off x="864375" y="661950"/>
            <a:ext cx="3819599" cy="3819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descr="Image result for girl crying" id="97" name="Shape 97"/>
          <p:cNvPicPr preferRelativeResize="0"/>
          <p:nvPr/>
        </p:nvPicPr>
        <p:blipFill>
          <a:blip r:embed="rId3">
            <a:alphaModFix/>
          </a:blip>
          <a:stretch>
            <a:fillRect/>
          </a:stretch>
        </p:blipFill>
        <p:spPr>
          <a:xfrm>
            <a:off x="792500" y="625900"/>
            <a:ext cx="1776725" cy="4224499"/>
          </a:xfrm>
          <a:prstGeom prst="rect">
            <a:avLst/>
          </a:prstGeom>
          <a:noFill/>
          <a:ln>
            <a:noFill/>
          </a:ln>
        </p:spPr>
      </p:pic>
      <p:pic>
        <p:nvPicPr>
          <p:cNvPr descr="Image result for boy confused" id="98" name="Shape 98"/>
          <p:cNvPicPr preferRelativeResize="0"/>
          <p:nvPr/>
        </p:nvPicPr>
        <p:blipFill>
          <a:blip r:embed="rId4">
            <a:alphaModFix/>
          </a:blip>
          <a:stretch>
            <a:fillRect/>
          </a:stretch>
        </p:blipFill>
        <p:spPr>
          <a:xfrm>
            <a:off x="4580950" y="176149"/>
            <a:ext cx="4563050" cy="4791200"/>
          </a:xfrm>
          <a:prstGeom prst="rect">
            <a:avLst/>
          </a:prstGeom>
          <a:noFill/>
          <a:ln>
            <a:noFill/>
          </a:ln>
        </p:spPr>
      </p:pic>
      <p:sp>
        <p:nvSpPr>
          <p:cNvPr id="99" name="Shape 99"/>
          <p:cNvSpPr txBox="1"/>
          <p:nvPr/>
        </p:nvSpPr>
        <p:spPr>
          <a:xfrm>
            <a:off x="3660900" y="1342650"/>
            <a:ext cx="1882800" cy="2135100"/>
          </a:xfrm>
          <a:prstGeom prst="rect">
            <a:avLst/>
          </a:prstGeom>
          <a:noFill/>
          <a:ln>
            <a:noFill/>
          </a:ln>
        </p:spPr>
        <p:txBody>
          <a:bodyPr anchorCtr="0" anchor="t" bIns="91425" lIns="91425" rIns="91425" tIns="91425">
            <a:noAutofit/>
          </a:bodyPr>
          <a:lstStyle/>
          <a:p>
            <a:pPr lvl="0">
              <a:spcBef>
                <a:spcPts val="0"/>
              </a:spcBef>
              <a:buNone/>
            </a:pPr>
            <a:r>
              <a:rPr lang="en" sz="14400"/>
              <a: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03" name="Shape 103"/>
        <p:cNvGrpSpPr/>
        <p:nvPr/>
      </p:nvGrpSpPr>
      <p:grpSpPr>
        <a:xfrm>
          <a:off x="0" y="0"/>
          <a:ext cx="0" cy="0"/>
          <a:chOff x="0" y="0"/>
          <a:chExt cx="0" cy="0"/>
        </a:xfrm>
      </p:grpSpPr>
      <p:sp>
        <p:nvSpPr>
          <p:cNvPr id="104" name="Shape 104"/>
          <p:cNvSpPr txBox="1"/>
          <p:nvPr>
            <p:ph type="title"/>
          </p:nvPr>
        </p:nvSpPr>
        <p:spPr>
          <a:xfrm>
            <a:off x="283103" y="712140"/>
            <a:ext cx="6244200" cy="3835500"/>
          </a:xfrm>
          <a:prstGeom prst="rect">
            <a:avLst/>
          </a:prstGeom>
        </p:spPr>
        <p:txBody>
          <a:bodyPr anchorCtr="0" anchor="ctr" bIns="91425" lIns="91425" rIns="91425" tIns="91425">
            <a:noAutofit/>
          </a:bodyPr>
          <a:lstStyle/>
          <a:p>
            <a:pPr lvl="0">
              <a:spcBef>
                <a:spcPts val="0"/>
              </a:spcBef>
              <a:buNone/>
            </a:pPr>
            <a:r>
              <a:t/>
            </a:r>
            <a:endParaRPr/>
          </a:p>
          <a:p>
            <a:pPr lvl="0">
              <a:spcBef>
                <a:spcPts val="0"/>
              </a:spcBef>
              <a:buNone/>
            </a:pPr>
            <a:r>
              <a:t/>
            </a:r>
            <a:endParaRPr/>
          </a:p>
          <a:p>
            <a:pPr lvl="0">
              <a:spcBef>
                <a:spcPts val="0"/>
              </a:spcBef>
              <a:buClr>
                <a:schemeClr val="dk2"/>
              </a:buClr>
              <a:buSzPct val="30555"/>
              <a:buFont typeface="Arial"/>
              <a:buNone/>
            </a:pPr>
            <a:r>
              <a:rPr lang="en"/>
              <a:t>Prosocial: </a:t>
            </a:r>
            <a:r>
              <a:rPr i="1" lang="en" sz="3600">
                <a:solidFill>
                  <a:srgbClr val="D9D9D9"/>
                </a:solidFill>
              </a:rPr>
              <a:t>The ability to identify and be moved by others’ experiences</a:t>
            </a:r>
          </a:p>
          <a:p>
            <a:pPr lvl="0">
              <a:spcBef>
                <a:spcPts val="0"/>
              </a:spcBef>
              <a:buClr>
                <a:schemeClr val="dk2"/>
              </a:buClr>
              <a:buSzPct val="25000"/>
              <a:buFont typeface="Arial"/>
              <a:buNone/>
            </a:pPr>
            <a:r>
              <a:t/>
            </a:r>
            <a:endParaRPr/>
          </a:p>
          <a:p>
            <a:pPr lvl="0">
              <a:spcBef>
                <a:spcPts val="0"/>
              </a:spcBef>
              <a:buNone/>
            </a:pPr>
            <a:r>
              <a:t/>
            </a:r>
            <a:endParaRPr/>
          </a:p>
        </p:txBody>
      </p:sp>
      <p:sp>
        <p:nvSpPr>
          <p:cNvPr id="105" name="Shape 105"/>
          <p:cNvSpPr/>
          <p:nvPr/>
        </p:nvSpPr>
        <p:spPr>
          <a:xfrm>
            <a:off x="2731825" y="2550400"/>
            <a:ext cx="768300" cy="330900"/>
          </a:xfrm>
          <a:prstGeom prst="right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solidFill>
                <a:srgbClr val="00FF00"/>
              </a:solidFill>
            </a:endParaRPr>
          </a:p>
        </p:txBody>
      </p:sp>
      <p:sp>
        <p:nvSpPr>
          <p:cNvPr id="106" name="Shape 106"/>
          <p:cNvSpPr/>
          <p:nvPr/>
        </p:nvSpPr>
        <p:spPr>
          <a:xfrm>
            <a:off x="4087050" y="1952825"/>
            <a:ext cx="330900" cy="597600"/>
          </a:xfrm>
          <a:prstGeom prst="down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rot="-2392283">
            <a:off x="3492187" y="1923420"/>
            <a:ext cx="367824" cy="670465"/>
          </a:xfrm>
          <a:prstGeom prst="down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 name="Shape 108"/>
          <p:cNvSpPr/>
          <p:nvPr/>
        </p:nvSpPr>
        <p:spPr>
          <a:xfrm>
            <a:off x="4577950" y="1991800"/>
            <a:ext cx="330900" cy="533700"/>
          </a:xfrm>
          <a:prstGeom prst="down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9" name="Shape 109"/>
          <p:cNvSpPr/>
          <p:nvPr/>
        </p:nvSpPr>
        <p:spPr>
          <a:xfrm>
            <a:off x="4983425" y="2070200"/>
            <a:ext cx="245400" cy="384300"/>
          </a:xfrm>
          <a:prstGeom prst="down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 name="Shape 110"/>
          <p:cNvSpPr/>
          <p:nvPr/>
        </p:nvSpPr>
        <p:spPr>
          <a:xfrm>
            <a:off x="3927000" y="3019950"/>
            <a:ext cx="384300" cy="533700"/>
          </a:xfrm>
          <a:prstGeom prst="up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 name="Shape 111"/>
          <p:cNvSpPr/>
          <p:nvPr/>
        </p:nvSpPr>
        <p:spPr>
          <a:xfrm rot="1302298">
            <a:off x="3418675" y="2921344"/>
            <a:ext cx="330965" cy="597587"/>
          </a:xfrm>
          <a:prstGeom prst="up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2" name="Shape 112"/>
          <p:cNvSpPr/>
          <p:nvPr/>
        </p:nvSpPr>
        <p:spPr>
          <a:xfrm>
            <a:off x="4551250" y="2988000"/>
            <a:ext cx="384300" cy="597600"/>
          </a:xfrm>
          <a:prstGeom prst="up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3" name="Shape 113"/>
          <p:cNvSpPr/>
          <p:nvPr/>
        </p:nvSpPr>
        <p:spPr>
          <a:xfrm rot="-2052530">
            <a:off x="5111468" y="2941088"/>
            <a:ext cx="330836" cy="384421"/>
          </a:xfrm>
          <a:prstGeom prst="up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4" name="Shape 114"/>
          <p:cNvSpPr/>
          <p:nvPr/>
        </p:nvSpPr>
        <p:spPr>
          <a:xfrm>
            <a:off x="5228825" y="2550400"/>
            <a:ext cx="618900" cy="330900"/>
          </a:xfrm>
          <a:prstGeom prst="left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descr="Image result for beaver dam" id="119" name="Shape 119"/>
          <p:cNvPicPr preferRelativeResize="0"/>
          <p:nvPr/>
        </p:nvPicPr>
        <p:blipFill>
          <a:blip r:embed="rId3">
            <a:alphaModFix/>
          </a:blip>
          <a:stretch>
            <a:fillRect/>
          </a:stretch>
        </p:blipFill>
        <p:spPr>
          <a:xfrm>
            <a:off x="320125" y="987925"/>
            <a:ext cx="4225800" cy="3167625"/>
          </a:xfrm>
          <a:prstGeom prst="rect">
            <a:avLst/>
          </a:prstGeom>
          <a:noFill/>
          <a:ln>
            <a:noFill/>
          </a:ln>
        </p:spPr>
      </p:pic>
      <p:pic>
        <p:nvPicPr>
          <p:cNvPr descr="Image result for skyscraper" id="120" name="Shape 120"/>
          <p:cNvPicPr preferRelativeResize="0"/>
          <p:nvPr/>
        </p:nvPicPr>
        <p:blipFill>
          <a:blip r:embed="rId4">
            <a:alphaModFix/>
          </a:blip>
          <a:stretch>
            <a:fillRect/>
          </a:stretch>
        </p:blipFill>
        <p:spPr>
          <a:xfrm>
            <a:off x="5282200" y="795000"/>
            <a:ext cx="3553499" cy="355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1411200" y="597300"/>
            <a:ext cx="6321600" cy="635400"/>
          </a:xfrm>
          <a:prstGeom prst="rect">
            <a:avLst/>
          </a:prstGeom>
        </p:spPr>
        <p:txBody>
          <a:bodyPr anchorCtr="0" anchor="t" bIns="91425" lIns="91425" rIns="91425" tIns="91425">
            <a:noAutofit/>
          </a:bodyPr>
          <a:lstStyle/>
          <a:p>
            <a:pPr lvl="0" algn="ctr">
              <a:spcBef>
                <a:spcPts val="0"/>
              </a:spcBef>
              <a:buNone/>
            </a:pPr>
            <a:r>
              <a:rPr lang="en" sz="3600"/>
              <a:t>Difference</a:t>
            </a:r>
          </a:p>
        </p:txBody>
      </p:sp>
      <p:sp>
        <p:nvSpPr>
          <p:cNvPr id="126" name="Shape 126"/>
          <p:cNvSpPr txBox="1"/>
          <p:nvPr>
            <p:ph idx="1" type="body"/>
          </p:nvPr>
        </p:nvSpPr>
        <p:spPr>
          <a:xfrm>
            <a:off x="276752" y="1602675"/>
            <a:ext cx="3071400" cy="3002400"/>
          </a:xfrm>
          <a:prstGeom prst="rect">
            <a:avLst/>
          </a:prstGeom>
        </p:spPr>
        <p:txBody>
          <a:bodyPr anchorCtr="0" anchor="t" bIns="91425" lIns="91425" rIns="91425" tIns="91425">
            <a:noAutofit/>
          </a:bodyPr>
          <a:lstStyle/>
          <a:p>
            <a:pPr indent="-355600" lvl="0" marL="457200" rtl="0">
              <a:spcBef>
                <a:spcPts val="0"/>
              </a:spcBef>
              <a:buSzPct val="100000"/>
            </a:pPr>
            <a:r>
              <a:rPr lang="en" sz="2000"/>
              <a:t>Natural Materials</a:t>
            </a:r>
          </a:p>
          <a:p>
            <a:pPr indent="-355600" lvl="0" marL="457200" rtl="0">
              <a:spcBef>
                <a:spcPts val="0"/>
              </a:spcBef>
              <a:buSzPct val="100000"/>
            </a:pPr>
            <a:r>
              <a:rPr lang="en" sz="2000"/>
              <a:t>Manual</a:t>
            </a:r>
          </a:p>
          <a:p>
            <a:pPr indent="-355600" lvl="0" marL="457200">
              <a:spcBef>
                <a:spcPts val="0"/>
              </a:spcBef>
              <a:buSzPct val="100000"/>
            </a:pPr>
            <a:r>
              <a:rPr lang="en" sz="2000"/>
              <a:t>Serves bare minimum purpose for </a:t>
            </a:r>
            <a:r>
              <a:rPr b="1" lang="en" sz="2000"/>
              <a:t>survival</a:t>
            </a:r>
          </a:p>
        </p:txBody>
      </p:sp>
      <p:sp>
        <p:nvSpPr>
          <p:cNvPr id="127" name="Shape 127"/>
          <p:cNvSpPr txBox="1"/>
          <p:nvPr>
            <p:ph idx="2" type="body"/>
          </p:nvPr>
        </p:nvSpPr>
        <p:spPr>
          <a:xfrm>
            <a:off x="5650571" y="1602675"/>
            <a:ext cx="3071400" cy="3002400"/>
          </a:xfrm>
          <a:prstGeom prst="rect">
            <a:avLst/>
          </a:prstGeom>
        </p:spPr>
        <p:txBody>
          <a:bodyPr anchorCtr="0" anchor="t" bIns="91425" lIns="91425" rIns="91425" tIns="91425">
            <a:noAutofit/>
          </a:bodyPr>
          <a:lstStyle/>
          <a:p>
            <a:pPr indent="-355600" lvl="0" marL="457200" rtl="0">
              <a:spcBef>
                <a:spcPts val="0"/>
              </a:spcBef>
              <a:buSzPct val="100000"/>
            </a:pPr>
            <a:r>
              <a:rPr lang="en" sz="2000"/>
              <a:t>Man-made materials</a:t>
            </a:r>
          </a:p>
          <a:p>
            <a:pPr indent="-355600" lvl="0" marL="457200" rtl="0">
              <a:spcBef>
                <a:spcPts val="0"/>
              </a:spcBef>
              <a:buSzPct val="100000"/>
            </a:pPr>
            <a:r>
              <a:rPr lang="en" sz="2000"/>
              <a:t>Manual, but not by hand, impossible</a:t>
            </a:r>
          </a:p>
          <a:p>
            <a:pPr indent="-355600" lvl="0" marL="457200">
              <a:spcBef>
                <a:spcPts val="0"/>
              </a:spcBef>
              <a:buSzPct val="100000"/>
            </a:pPr>
            <a:r>
              <a:rPr lang="en" sz="2000"/>
              <a:t>Goes above and beyond for aesthetic and structural </a:t>
            </a:r>
            <a:r>
              <a:rPr b="1" lang="en" sz="2000"/>
              <a:t>satisfaction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9500" y="552425"/>
            <a:ext cx="2808000" cy="755700"/>
          </a:xfrm>
          <a:prstGeom prst="rect">
            <a:avLst/>
          </a:prstGeom>
        </p:spPr>
        <p:txBody>
          <a:bodyPr anchorCtr="0" anchor="b" bIns="91425" lIns="91425" rIns="91425" tIns="91425">
            <a:noAutofit/>
          </a:bodyPr>
          <a:lstStyle/>
          <a:p>
            <a:pPr lvl="0">
              <a:spcBef>
                <a:spcPts val="0"/>
              </a:spcBef>
              <a:buNone/>
            </a:pPr>
            <a:r>
              <a:rPr lang="en"/>
              <a:t>Compensation</a:t>
            </a:r>
          </a:p>
        </p:txBody>
      </p:sp>
      <p:sp>
        <p:nvSpPr>
          <p:cNvPr id="133" name="Shape 133"/>
          <p:cNvSpPr txBox="1"/>
          <p:nvPr>
            <p:ph idx="1" type="body"/>
          </p:nvPr>
        </p:nvSpPr>
        <p:spPr>
          <a:xfrm>
            <a:off x="319500" y="1366600"/>
            <a:ext cx="3938400" cy="2806200"/>
          </a:xfrm>
          <a:prstGeom prst="rect">
            <a:avLst/>
          </a:prstGeom>
        </p:spPr>
        <p:txBody>
          <a:bodyPr anchorCtr="0" anchor="t" bIns="91425" lIns="91425" rIns="91425" tIns="91425">
            <a:noAutofit/>
          </a:bodyPr>
          <a:lstStyle/>
          <a:p>
            <a:pPr lvl="0">
              <a:spcBef>
                <a:spcPts val="0"/>
              </a:spcBef>
              <a:buNone/>
            </a:pPr>
            <a:r>
              <a:rPr lang="en" sz="1800"/>
              <a:t>We as humans are unique because we have the ability to sense what flaws are, for ourselves and others, and because of our physical advancements, we can compensate like no other animal can.</a:t>
            </a:r>
          </a:p>
          <a:p>
            <a:pPr lvl="0">
              <a:spcBef>
                <a:spcPts val="0"/>
              </a:spcBef>
              <a:buNone/>
            </a:pPr>
            <a:r>
              <a:rPr lang="en" sz="1800"/>
              <a:t>It is not a matter of brain power or intelligence, but rather emotional competence that we are able to be unique.</a:t>
            </a:r>
          </a:p>
        </p:txBody>
      </p:sp>
      <p:pic>
        <p:nvPicPr>
          <p:cNvPr descr="Image result for children empathy" id="134" name="Shape 134"/>
          <p:cNvPicPr preferRelativeResize="0"/>
          <p:nvPr/>
        </p:nvPicPr>
        <p:blipFill>
          <a:blip r:embed="rId3">
            <a:alphaModFix/>
          </a:blip>
          <a:stretch>
            <a:fillRect/>
          </a:stretch>
        </p:blipFill>
        <p:spPr>
          <a:xfrm>
            <a:off x="4617625" y="594649"/>
            <a:ext cx="4186799" cy="3954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