
<file path=[Content_Types].xml><?xml version="1.0" encoding="utf-8"?>
<Types xmlns="http://schemas.openxmlformats.org/package/2006/content-types">
  <Default ContentType="image/jpeg" Extension="jpg"/>
  <Default ContentType="application/x-fontdata" Extension="fntdata"/>
  <Default ContentType="application/xml" Extension="xml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3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9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11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12.xml"/>
  <Override ContentType="application/vnd.openxmlformats-officedocument.presentationml.notesSlide+xml" PartName="/ppt/notesSlides/notesSlide8.xml"/>
  <Override ContentType="application/vnd.openxmlformats-officedocument.presentationml.notesSlide+xml" PartName="/ppt/notesSlides/notesSlide14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4.xml"/>
  <Override ContentType="application/vnd.openxmlformats-officedocument.presentationml.notesSlide+xml" PartName="/ppt/notesSlides/notesSlide10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1.xml"/>
  <Override ContentType="application/vnd.openxmlformats-officedocument.presentationml.slide+xml" PartName="/ppt/slides/slide1.xml"/>
  <Override ContentType="application/vnd.openxmlformats-officedocument.presentationml.slide+xml" PartName="/ppt/slides/slide3.xml"/>
  <Override ContentType="application/vnd.openxmlformats-officedocument.presentationml.slide+xml" PartName="/ppt/slides/slide9.xml"/>
  <Override ContentType="application/vnd.openxmlformats-officedocument.presentationml.slide+xml" PartName="/ppt/slides/slide13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slide+xml" PartName="/ppt/slides/slide12.xml"/>
  <Override ContentType="application/vnd.openxmlformats-officedocument.presentationml.slide+xml" PartName="/ppt/slides/slide10.xml"/>
  <Override ContentType="application/vnd.openxmlformats-officedocument.presentationml.slide+xml" PartName="/ppt/slides/slide2.xml"/>
  <Override ContentType="application/vnd.openxmlformats-officedocument.presentationml.slide+xml" PartName="/ppt/slides/slide6.xml"/>
  <Override ContentType="application/vnd.openxmlformats-officedocument.presentationml.slide+xml" PartName="/ppt/slides/slide8.xml"/>
  <Override ContentType="application/vnd.openxmlformats-officedocument.presentationml.slide+xml" PartName="/ppt/slides/slide14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embedTrueTypeFonts="1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  <p:sldId id="262" r:id="rId11"/>
    <p:sldId id="263" r:id="rId12"/>
    <p:sldId id="264" r:id="rId13"/>
    <p:sldId id="265" r:id="rId14"/>
    <p:sldId id="266" r:id="rId15"/>
    <p:sldId id="267" r:id="rId16"/>
    <p:sldId id="268" r:id="rId17"/>
    <p:sldId id="269" r:id="rId18"/>
  </p:sldIdLst>
  <p:sldSz cy="5143500" cx="9144000"/>
  <p:notesSz cx="6858000" cy="9144000"/>
  <p:embeddedFontLst>
    <p:embeddedFont>
      <p:font typeface="Economica"/>
      <p:regular r:id="rId19"/>
      <p:bold r:id="rId20"/>
      <p:italic r:id="rId21"/>
      <p:boldItalic r:id="rId22"/>
    </p:embeddedFont>
    <p:embeddedFont>
      <p:font typeface="Open Sans"/>
      <p:regular r:id="rId23"/>
      <p:bold r:id="rId24"/>
      <p:italic r:id="rId25"/>
      <p:boldItalic r:id="rId26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20" Type="http://schemas.openxmlformats.org/officeDocument/2006/relationships/font" Target="fonts/Economica-bold.fntdata"/><Relationship Id="rId22" Type="http://schemas.openxmlformats.org/officeDocument/2006/relationships/font" Target="fonts/Economica-boldItalic.fntdata"/><Relationship Id="rId21" Type="http://schemas.openxmlformats.org/officeDocument/2006/relationships/font" Target="fonts/Economica-italic.fntdata"/><Relationship Id="rId24" Type="http://schemas.openxmlformats.org/officeDocument/2006/relationships/font" Target="fonts/OpenSans-bold.fntdata"/><Relationship Id="rId23" Type="http://schemas.openxmlformats.org/officeDocument/2006/relationships/font" Target="fonts/OpenSans-regular.fntdata"/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9" Type="http://schemas.openxmlformats.org/officeDocument/2006/relationships/slide" Target="slides/slide5.xml"/><Relationship Id="rId26" Type="http://schemas.openxmlformats.org/officeDocument/2006/relationships/font" Target="fonts/OpenSans-boldItalic.fntdata"/><Relationship Id="rId25" Type="http://schemas.openxmlformats.org/officeDocument/2006/relationships/font" Target="fonts/OpenSans-italic.fntdata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Relationship Id="rId11" Type="http://schemas.openxmlformats.org/officeDocument/2006/relationships/slide" Target="slides/slide7.xml"/><Relationship Id="rId10" Type="http://schemas.openxmlformats.org/officeDocument/2006/relationships/slide" Target="slides/slide6.xml"/><Relationship Id="rId13" Type="http://schemas.openxmlformats.org/officeDocument/2006/relationships/slide" Target="slides/slide9.xml"/><Relationship Id="rId12" Type="http://schemas.openxmlformats.org/officeDocument/2006/relationships/slide" Target="slides/slide8.xml"/><Relationship Id="rId15" Type="http://schemas.openxmlformats.org/officeDocument/2006/relationships/slide" Target="slides/slide11.xml"/><Relationship Id="rId14" Type="http://schemas.openxmlformats.org/officeDocument/2006/relationships/slide" Target="slides/slide10.xml"/><Relationship Id="rId17" Type="http://schemas.openxmlformats.org/officeDocument/2006/relationships/slide" Target="slides/slide13.xml"/><Relationship Id="rId16" Type="http://schemas.openxmlformats.org/officeDocument/2006/relationships/slide" Target="slides/slide12.xml"/><Relationship Id="rId19" Type="http://schemas.openxmlformats.org/officeDocument/2006/relationships/font" Target="fonts/Economica-regular.fntdata"/><Relationship Id="rId18" Type="http://schemas.openxmlformats.org/officeDocument/2006/relationships/slide" Target="slides/slide1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16" name="Shape 1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" name="Shape 11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8" name="Shape 11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2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Shape 12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4" name="Shape 12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29" name="Shape 1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Shape 13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1" name="Shape 13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36" name="Shape 1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7" name="Shape 13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38" name="Shape 13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42" name="Shape 14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" name="Shape 14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44" name="Shape 14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4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Shape 65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6" name="Shape 66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Shape 7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Shape 7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2" name="Shape 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Shape 8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4" name="Shape 8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95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Shape 96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7" name="Shape 97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2" name="Shape 10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" name="Shape 103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04" name="Shape 10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109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hape 110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11" name="Shape 111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/>
          <p:nvPr/>
        </p:nvSpPr>
        <p:spPr>
          <a:xfrm>
            <a:off x="2744012" y="756700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1" name="Shape 11"/>
          <p:cNvSpPr/>
          <p:nvPr/>
        </p:nvSpPr>
        <p:spPr>
          <a:xfrm rot="10800000">
            <a:off x="5318350" y="326672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2" name="Shape 12"/>
          <p:cNvSpPr txBox="1"/>
          <p:nvPr>
            <p:ph type="ctrTitle"/>
          </p:nvPr>
        </p:nvSpPr>
        <p:spPr>
          <a:xfrm>
            <a:off x="3044700" y="1444255"/>
            <a:ext cx="3054600" cy="1537199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13" name="Shape 13"/>
          <p:cNvSpPr txBox="1"/>
          <p:nvPr>
            <p:ph idx="1" type="subTitle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1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14" name="Shape 1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5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Shape 52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53" name="Shape 53"/>
          <p:cNvSpPr txBox="1"/>
          <p:nvPr>
            <p:ph type="title"/>
          </p:nvPr>
        </p:nvSpPr>
        <p:spPr>
          <a:xfrm>
            <a:off x="311700" y="957125"/>
            <a:ext cx="8520600" cy="212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buSzPct val="100000"/>
              <a:defRPr sz="16000"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54" name="Shape 54"/>
          <p:cNvSpPr txBox="1"/>
          <p:nvPr>
            <p:ph idx="1" type="body"/>
          </p:nvPr>
        </p:nvSpPr>
        <p:spPr>
          <a:xfrm>
            <a:off x="311700" y="3162000"/>
            <a:ext cx="8520600" cy="1071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55" name="Shape 5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Shape 5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5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hape 16"/>
          <p:cNvSpPr/>
          <p:nvPr/>
        </p:nvSpPr>
        <p:spPr>
          <a:xfrm flipH="1">
            <a:off x="7595937" y="46022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7" name="Shape 17"/>
          <p:cNvSpPr/>
          <p:nvPr/>
        </p:nvSpPr>
        <p:spPr>
          <a:xfrm flipH="1" rot="10800000">
            <a:off x="466425" y="3558325"/>
            <a:ext cx="1081625" cy="1124950"/>
          </a:xfrm>
          <a:custGeom>
            <a:pathLst>
              <a:path extrusionOk="0" h="44998" w="43265">
                <a:moveTo>
                  <a:pt x="0" y="44998"/>
                </a:moveTo>
                <a:lnTo>
                  <a:pt x="0" y="0"/>
                </a:lnTo>
                <a:lnTo>
                  <a:pt x="43265" y="0"/>
                </a:lnTo>
              </a:path>
            </a:pathLst>
          </a:custGeom>
          <a:noFill/>
          <a:ln cap="flat" cmpd="sng" w="28575">
            <a:solidFill>
              <a:schemeClr val="lt2"/>
            </a:solidFill>
            <a:prstDash val="solid"/>
            <a:miter/>
            <a:headEnd len="med" w="med" type="none"/>
            <a:tailEnd len="med" w="med" type="none"/>
          </a:ln>
        </p:spPr>
      </p:sp>
      <p:sp>
        <p:nvSpPr>
          <p:cNvPr id="18" name="Shape 18"/>
          <p:cNvSpPr txBox="1"/>
          <p:nvPr>
            <p:ph type="title"/>
          </p:nvPr>
        </p:nvSpPr>
        <p:spPr>
          <a:xfrm>
            <a:off x="773700" y="1806450"/>
            <a:ext cx="7596600" cy="15306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22" name="Shape 22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3" name="Shape 23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" type="body"/>
          </p:nvPr>
        </p:nvSpPr>
        <p:spPr>
          <a:xfrm>
            <a:off x="311700" y="1225225"/>
            <a:ext cx="3999900" cy="3354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8" name="Shape 28"/>
          <p:cNvSpPr txBox="1"/>
          <p:nvPr>
            <p:ph idx="2" type="body"/>
          </p:nvPr>
        </p:nvSpPr>
        <p:spPr>
          <a:xfrm>
            <a:off x="4832400" y="1225225"/>
            <a:ext cx="3999900" cy="33540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9" name="Shape 2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30" name="Shape 3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Shape 31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32" name="Shape 3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33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Shape 34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3000"/>
            </a:lvl1pPr>
            <a:lvl2pPr lvl="1">
              <a:spcBef>
                <a:spcPts val="0"/>
              </a:spcBef>
              <a:buSzPct val="100000"/>
              <a:defRPr sz="3000"/>
            </a:lvl2pPr>
            <a:lvl3pPr lvl="2">
              <a:spcBef>
                <a:spcPts val="0"/>
              </a:spcBef>
              <a:buSzPct val="100000"/>
              <a:defRPr sz="3000"/>
            </a:lvl3pPr>
            <a:lvl4pPr lvl="3">
              <a:spcBef>
                <a:spcPts val="0"/>
              </a:spcBef>
              <a:buSzPct val="100000"/>
              <a:defRPr sz="3000"/>
            </a:lvl4pPr>
            <a:lvl5pPr lvl="4">
              <a:spcBef>
                <a:spcPts val="0"/>
              </a:spcBef>
              <a:buSzPct val="100000"/>
              <a:defRPr sz="3000"/>
            </a:lvl5pPr>
            <a:lvl6pPr lvl="5">
              <a:spcBef>
                <a:spcPts val="0"/>
              </a:spcBef>
              <a:buSzPct val="100000"/>
              <a:defRPr sz="3000"/>
            </a:lvl6pPr>
            <a:lvl7pPr lvl="6">
              <a:spcBef>
                <a:spcPts val="0"/>
              </a:spcBef>
              <a:buSzPct val="100000"/>
              <a:defRPr sz="3000"/>
            </a:lvl7pPr>
            <a:lvl8pPr lvl="7">
              <a:spcBef>
                <a:spcPts val="0"/>
              </a:spcBef>
              <a:buSzPct val="100000"/>
              <a:defRPr sz="3000"/>
            </a:lvl8pPr>
            <a:lvl9pPr lvl="8">
              <a:spcBef>
                <a:spcPts val="0"/>
              </a:spcBef>
              <a:buSzPct val="100000"/>
              <a:defRPr sz="3000"/>
            </a:lvl9pPr>
          </a:lstStyle>
          <a:p/>
        </p:txBody>
      </p:sp>
      <p:sp>
        <p:nvSpPr>
          <p:cNvPr id="35" name="Shape 35"/>
          <p:cNvSpPr txBox="1"/>
          <p:nvPr>
            <p:ph idx="1" type="body"/>
          </p:nvPr>
        </p:nvSpPr>
        <p:spPr>
          <a:xfrm>
            <a:off x="311700" y="1399399"/>
            <a:ext cx="2808000" cy="27849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6" name="Shape 36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7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Shape 38"/>
          <p:cNvSpPr/>
          <p:nvPr/>
        </p:nvSpPr>
        <p:spPr>
          <a:xfrm>
            <a:off x="0" y="5045700"/>
            <a:ext cx="9144000" cy="978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9" name="Shape 39"/>
          <p:cNvSpPr txBox="1"/>
          <p:nvPr>
            <p:ph type="title"/>
          </p:nvPr>
        </p:nvSpPr>
        <p:spPr>
          <a:xfrm>
            <a:off x="490250" y="450150"/>
            <a:ext cx="5878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/>
          <p:nvPr/>
        </p:nvSpPr>
        <p:spPr>
          <a:xfrm>
            <a:off x="4572000" y="-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cxnSp>
        <p:nvCxnSpPr>
          <p:cNvPr id="43" name="Shape 43"/>
          <p:cNvCxnSpPr/>
          <p:nvPr/>
        </p:nvCxnSpPr>
        <p:spPr>
          <a:xfrm>
            <a:off x="5029675" y="4495500"/>
            <a:ext cx="468300" cy="0"/>
          </a:xfrm>
          <a:prstGeom prst="straightConnector1">
            <a:avLst/>
          </a:prstGeom>
          <a:noFill/>
          <a:ln cap="flat" cmpd="sng" w="19050">
            <a:solidFill>
              <a:schemeClr val="lt1"/>
            </a:solidFill>
            <a:prstDash val="solid"/>
            <a:round/>
            <a:headEnd len="med" w="med" type="none"/>
            <a:tailEnd len="med" w="med" type="none"/>
          </a:ln>
        </p:spPr>
      </p:cxnSp>
      <p:sp>
        <p:nvSpPr>
          <p:cNvPr id="44" name="Shape 44"/>
          <p:cNvSpPr txBox="1"/>
          <p:nvPr>
            <p:ph type="title"/>
          </p:nvPr>
        </p:nvSpPr>
        <p:spPr>
          <a:xfrm>
            <a:off x="265500" y="929275"/>
            <a:ext cx="4045200" cy="17862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1pPr>
            <a:lvl2pPr lvl="1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lvl="2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lvl="3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lvl="4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lvl="5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lvl="6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lvl="7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lvl="8" algn="ctr">
              <a:spcBef>
                <a:spcPts val="0"/>
              </a:spcBef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45" name="Shape 45"/>
          <p:cNvSpPr txBox="1"/>
          <p:nvPr>
            <p:ph idx="1" type="subTitle"/>
          </p:nvPr>
        </p:nvSpPr>
        <p:spPr>
          <a:xfrm>
            <a:off x="265500" y="2769000"/>
            <a:ext cx="4045200" cy="1574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46" name="Shape 46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1pPr>
            <a:lvl2pPr lvl="1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2pPr>
            <a:lvl3pPr lvl="2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3pPr>
            <a:lvl4pPr lvl="3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4pPr>
            <a:lvl5pPr lvl="4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5pPr>
            <a:lvl6pPr lvl="5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6pPr>
            <a:lvl7pPr lvl="6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7pPr>
            <a:lvl8pPr lvl="7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8pPr>
            <a:lvl9pPr lvl="8">
              <a:spcBef>
                <a:spcPts val="0"/>
              </a:spcBef>
              <a:buClr>
                <a:schemeClr val="lt1"/>
              </a:buClr>
              <a:defRPr>
                <a:solidFill>
                  <a:schemeClr val="lt1"/>
                </a:solidFill>
              </a:defRPr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>
                <a:solidFill>
                  <a:schemeClr val="lt1"/>
                </a:solidFill>
              </a:rPr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" type="body"/>
          </p:nvPr>
        </p:nvSpPr>
        <p:spPr>
          <a:xfrm>
            <a:off x="319500" y="4218925"/>
            <a:ext cx="5998800" cy="598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Font typeface="Economica"/>
              <a:buNone/>
              <a:defRPr sz="2400">
                <a:latin typeface="Economica"/>
                <a:ea typeface="Economica"/>
                <a:cs typeface="Economica"/>
                <a:sym typeface="Economica"/>
              </a:defRPr>
            </a:lvl1pPr>
          </a:lstStyle>
          <a:p/>
        </p:txBody>
      </p:sp>
      <p:sp>
        <p:nvSpPr>
          <p:cNvPr id="50" name="Shape 5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  <a:noFill/>
          <a:ln>
            <a:noFill/>
          </a:ln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Font typeface="Economica"/>
              <a:buNone/>
              <a:defRPr sz="42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SzPct val="100000"/>
              <a:buFont typeface="Open Sans"/>
              <a:defRPr sz="1800"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dk1"/>
              </a:buClr>
              <a:buFont typeface="Open Sans"/>
              <a:defRPr>
                <a:solidFill>
                  <a:schemeClr val="dk1"/>
                </a:solidFill>
                <a:latin typeface="Open Sans"/>
                <a:ea typeface="Open Sans"/>
                <a:cs typeface="Open Sans"/>
                <a:sym typeface="Open Sans"/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dk1"/>
                </a:solidFill>
                <a:latin typeface="Economica"/>
                <a:ea typeface="Economica"/>
                <a:cs typeface="Economica"/>
                <a:sym typeface="Economica"/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10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0.xml"/><Relationship Id="rId3" Type="http://schemas.openxmlformats.org/officeDocument/2006/relationships/hyperlink" Target="https://www.youtube.com/watch?v=b_XFhTym6WY" TargetMode="External"/></Relationships>
</file>

<file path=ppt/slides/_rels/slide1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1.xml"/><Relationship Id="rId3" Type="http://schemas.openxmlformats.org/officeDocument/2006/relationships/image" Target="../media/image00.jpg"/></Relationships>
</file>

<file path=ppt/slides/_rels/slide1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2.xml"/><Relationship Id="rId3" Type="http://schemas.openxmlformats.org/officeDocument/2006/relationships/hyperlink" Target="http://www.livescience.com/1701-bright-side-spite-revealed.html" TargetMode="External"/><Relationship Id="rId4" Type="http://schemas.openxmlformats.org/officeDocument/2006/relationships/image" Target="../media/image01.jpg"/></Relationships>
</file>

<file path=ppt/slides/_rels/slide1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3.xml"/></Relationships>
</file>

<file path=ppt/slides/_rels/slide1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4.xml"/><Relationship Id="rId3" Type="http://schemas.openxmlformats.org/officeDocument/2006/relationships/hyperlink" Target="http://www.bbc.com/future/story/20150706-the-small-list-of-things-that-make-humans-unique" TargetMode="External"/><Relationship Id="rId4" Type="http://schemas.openxmlformats.org/officeDocument/2006/relationships/hyperlink" Target="http://www.npr.org/sections/health-shots/2014/07/23/334454122/does-your-dog-feel-jealous-or-is-that-a-purely-human-flaw" TargetMode="External"/><Relationship Id="rId5" Type="http://schemas.openxmlformats.org/officeDocument/2006/relationships/hyperlink" Target="https://philosophynow.org/issues/69/What_Makes_Human_Beings_Unique" TargetMode="External"/><Relationship Id="rId6" Type="http://schemas.openxmlformats.org/officeDocument/2006/relationships/hyperlink" Target="https://chipublib.bibliocommons.com/item/show/8992522081_not_so_different" TargetMode="External"/><Relationship Id="rId7" Type="http://schemas.openxmlformats.org/officeDocument/2006/relationships/hyperlink" Target="http://sparethekids.com/2012/03/what-a-mama-bear-can-teach-humans-about-disciplining-children/" TargetMode="Externa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hyperlink" Target="http://doglab.yale.edu/" TargetMode="External"/><Relationship Id="rId4" Type="http://schemas.openxmlformats.org/officeDocument/2006/relationships/hyperlink" Target="http://doglab.yale.edu/" TargetMode="Externa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Relationship Id="rId3" Type="http://schemas.openxmlformats.org/officeDocument/2006/relationships/image" Target="../media/image05.jpg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03.jpg"/></Relationships>
</file>

<file path=ppt/slides/_rels/slide8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Relationship Id="rId3" Type="http://schemas.openxmlformats.org/officeDocument/2006/relationships/image" Target="../media/image04.jpg"/></Relationships>
</file>

<file path=ppt/slides/_rels/slide9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9.xml"/><Relationship Id="rId3" Type="http://schemas.openxmlformats.org/officeDocument/2006/relationships/image" Target="../media/image02.jp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ctrTitle"/>
          </p:nvPr>
        </p:nvSpPr>
        <p:spPr>
          <a:xfrm>
            <a:off x="3044700" y="1444255"/>
            <a:ext cx="3054600" cy="1537199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What makes humans unique?</a:t>
            </a:r>
          </a:p>
        </p:txBody>
      </p:sp>
      <p:sp>
        <p:nvSpPr>
          <p:cNvPr id="63" name="Shape 63"/>
          <p:cNvSpPr txBox="1"/>
          <p:nvPr>
            <p:ph idx="1" type="subTitle"/>
          </p:nvPr>
        </p:nvSpPr>
        <p:spPr>
          <a:xfrm>
            <a:off x="3044700" y="3116580"/>
            <a:ext cx="3054600" cy="701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By </a:t>
            </a:r>
          </a:p>
          <a:p>
            <a:pPr lvl="0">
              <a:spcBef>
                <a:spcPts val="0"/>
              </a:spcBef>
              <a:buNone/>
            </a:pPr>
            <a:r>
              <a:rPr lang="en"/>
              <a:t>Trinity Thomas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Shape 120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Grief</a:t>
            </a:r>
          </a:p>
        </p:txBody>
      </p:sp>
      <p:sp>
        <p:nvSpPr>
          <p:cNvPr id="121" name="Shape 121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t/>
            </a:r>
            <a:endParaRPr sz="2400">
              <a:solidFill>
                <a:srgbClr val="000000"/>
              </a:solidFill>
            </a:endParaRP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2400">
                <a:solidFill>
                  <a:srgbClr val="000000"/>
                </a:solidFill>
              </a:rPr>
              <a:t>Sanaga-Yong Chimpanzee Rescue Centre Cameroon</a:t>
            </a:r>
          </a:p>
          <a:p>
            <a:pPr lvl="0" rt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sz="2400">
                <a:solidFill>
                  <a:srgbClr val="000000"/>
                </a:solidFill>
              </a:rPr>
              <a:t>“Dorothy :( &lt;3”</a:t>
            </a:r>
          </a:p>
          <a:p>
            <a:pPr lvl="0">
              <a:lnSpc>
                <a:spcPct val="150000"/>
              </a:lnSpc>
              <a:spcBef>
                <a:spcPts val="0"/>
              </a:spcBef>
              <a:buNone/>
            </a:pPr>
            <a:r>
              <a:rPr lang="en" u="sng">
                <a:solidFill>
                  <a:schemeClr val="hlink"/>
                </a:solidFill>
                <a:hlinkClick r:id="rId3"/>
              </a:rPr>
              <a:t>Monkey Funeral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Shape 12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27" name="Shape 127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Chimp-funeral.jpg" id="128" name="Shape 12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614675" y="627249"/>
            <a:ext cx="5761602" cy="373062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2" name="Shape 1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Shape 133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Justice</a:t>
            </a:r>
          </a:p>
        </p:txBody>
      </p:sp>
      <p:sp>
        <p:nvSpPr>
          <p:cNvPr id="134" name="Shape 134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spcBef>
                <a:spcPts val="1200"/>
              </a:spcBef>
              <a:spcAft>
                <a:spcPts val="1200"/>
              </a:spcAft>
              <a:buNone/>
            </a:pPr>
            <a:r>
              <a:rPr lang="en" sz="1200">
                <a:solidFill>
                  <a:srgbClr val="000000"/>
                </a:solidFill>
                <a:highlight>
                  <a:srgbClr val="FFFFFF"/>
                </a:highlight>
              </a:rPr>
              <a:t>“Brosnan, along with lead author Megan van Wolkenten and Frans B. M. de Waal, both at Emory University in Georgia, trained 13 tufted capuchin monkeys (</a:t>
            </a:r>
            <a:r>
              <a:rPr i="1" lang="en" sz="1200">
                <a:solidFill>
                  <a:srgbClr val="000000"/>
                </a:solidFill>
              </a:rPr>
              <a:t>Cebus apella</a:t>
            </a:r>
            <a:r>
              <a:rPr lang="en" sz="1200">
                <a:solidFill>
                  <a:srgbClr val="000000"/>
                </a:solidFill>
                <a:highlight>
                  <a:srgbClr val="FFFFFF"/>
                </a:highlight>
              </a:rPr>
              <a:t>) at Emory's Yerkes National Primate Research Center to play a </a:t>
            </a:r>
            <a:r>
              <a:rPr lang="en" sz="1200">
                <a:solidFill>
                  <a:srgbClr val="000000"/>
                </a:solidFill>
                <a:hlinkClick r:id="rId3"/>
              </a:rPr>
              <a:t>no-fair</a:t>
            </a:r>
            <a:r>
              <a:rPr lang="en" sz="1200">
                <a:solidFill>
                  <a:srgbClr val="000000"/>
                </a:solidFill>
                <a:highlight>
                  <a:srgbClr val="FFFFFF"/>
                </a:highlight>
              </a:rPr>
              <a:t> game.”</a:t>
            </a:r>
          </a:p>
          <a:p>
            <a:pPr lvl="0" rtl="0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  <a:highlight>
                <a:srgbClr val="FFFFFF"/>
              </a:highlight>
            </a:endParaRPr>
          </a:p>
          <a:p>
            <a:pPr lvl="0" rtl="0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</a:endParaRPr>
          </a:p>
          <a:p>
            <a:pPr lvl="0" rtl="0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</a:endParaRPr>
          </a:p>
          <a:p>
            <a:pPr lvl="0" rtl="0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</a:endParaRPr>
          </a:p>
          <a:p>
            <a:pPr lvl="0" rtl="0">
              <a:spcBef>
                <a:spcPts val="1200"/>
              </a:spcBef>
              <a:spcAft>
                <a:spcPts val="1200"/>
              </a:spcAft>
              <a:buNone/>
            </a:pPr>
            <a:r>
              <a:t/>
            </a:r>
            <a:endParaRPr sz="1200">
              <a:solidFill>
                <a:srgbClr val="000000"/>
              </a:solidFill>
            </a:endParaRPr>
          </a:p>
          <a:p>
            <a:pPr lvl="0">
              <a:spcBef>
                <a:spcPts val="1200"/>
              </a:spcBef>
              <a:spcAft>
                <a:spcPts val="120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rPr lang="en" sz="1200">
                <a:solidFill>
                  <a:srgbClr val="000000"/>
                </a:solidFill>
              </a:rPr>
              <a:t>“When both monkeys received cucumber rewards, all was fine in primate land. But when one monkey handed over the granite stone and landed a grape, while monkey number two got a cucumber, madness ensued.”</a:t>
            </a:r>
          </a:p>
          <a:p>
            <a: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ct val="91666"/>
              <a:buFont typeface="Arial"/>
              <a:buNone/>
            </a:pPr>
            <a:r>
              <a:t/>
            </a:r>
            <a:endParaRPr sz="1200">
              <a:solidFill>
                <a:srgbClr val="5B5B5B"/>
              </a:solidFill>
            </a:endParaRP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sad-monkey.jpg" id="135" name="Shape 13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3705112" y="1949974"/>
            <a:ext cx="1733775" cy="20215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39" name="Shape 13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" name="Shape 140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 conclusion?!?</a:t>
            </a:r>
          </a:p>
        </p:txBody>
      </p:sp>
      <p:sp>
        <p:nvSpPr>
          <p:cNvPr id="141" name="Shape 141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 rtl="0">
              <a:lnSpc>
                <a:spcPct val="200000"/>
              </a:lnSpc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rtl="0" algn="l">
              <a:lnSpc>
                <a:spcPct val="200000"/>
              </a:lnSpc>
              <a:spcBef>
                <a:spcPts val="0"/>
              </a:spcBef>
              <a:buNone/>
            </a:pPr>
            <a:r>
              <a:t/>
            </a:r>
            <a:endParaRPr/>
          </a:p>
          <a:p>
            <a:pPr lvl="0" algn="ctr">
              <a:lnSpc>
                <a:spcPct val="200000"/>
              </a:lnSpc>
              <a:spcBef>
                <a:spcPts val="0"/>
              </a:spcBef>
              <a:buNone/>
            </a:pPr>
            <a:r>
              <a:rPr lang="en"/>
              <a:t>…Everything is evolving...right now...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45" name="Shape 1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6" name="Shape 14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Works Cited</a:t>
            </a:r>
          </a:p>
        </p:txBody>
      </p:sp>
      <p:sp>
        <p:nvSpPr>
          <p:cNvPr id="147" name="Shape 147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 sz="1200"/>
              <a:t> "Innate Tendencies." </a:t>
            </a:r>
            <a:r>
              <a:rPr i="1" lang="en" sz="1200"/>
              <a:t>From Human Nature</a:t>
            </a:r>
            <a:r>
              <a:rPr lang="en" sz="1200"/>
              <a:t>. Stephen Gislason, n.d. Web. 20 Oct. 2016.</a:t>
            </a:r>
          </a:p>
          <a:p>
            <a:pPr lvl="0">
              <a:spcBef>
                <a:spcPts val="0"/>
              </a:spcBef>
              <a:buNone/>
            </a:pPr>
            <a:r>
              <a:rPr lang="en" sz="1200" u="sng">
                <a:solidFill>
                  <a:schemeClr val="hlink"/>
                </a:solidFill>
                <a:hlinkClick r:id="rId3"/>
              </a:rPr>
              <a:t>http://www.bbc.com/future/story/20150706-the-small-list-of-things-that-make-humans-unique</a:t>
            </a:r>
          </a:p>
          <a:p>
            <a:pPr lvl="0">
              <a:spcBef>
                <a:spcPts val="0"/>
              </a:spcBef>
              <a:buNone/>
            </a:pPr>
            <a:r>
              <a:rPr lang="en" sz="1200" u="sng">
                <a:solidFill>
                  <a:schemeClr val="hlink"/>
                </a:solidFill>
                <a:hlinkClick r:id="rId4"/>
              </a:rPr>
              <a:t>http://www.npr.org/sections/health-shots/2014/07/23/334454122/does-your-dog-feel-jealous-or-is-that-a-purely-human-flaw</a:t>
            </a:r>
          </a:p>
          <a:p>
            <a:pPr lvl="0">
              <a:spcBef>
                <a:spcPts val="0"/>
              </a:spcBef>
              <a:buNone/>
            </a:pPr>
            <a:r>
              <a:rPr lang="en" sz="1200" u="sng">
                <a:solidFill>
                  <a:schemeClr val="hlink"/>
                </a:solidFill>
                <a:hlinkClick r:id="rId5"/>
              </a:rPr>
              <a:t>https://philosophynow.org/issues/69/What_Makes_Human_Beings_Unique</a:t>
            </a:r>
          </a:p>
          <a:p>
            <a:pPr lvl="0">
              <a:spcBef>
                <a:spcPts val="0"/>
              </a:spcBef>
              <a:buNone/>
            </a:pPr>
            <a:r>
              <a:rPr lang="en" sz="1200" u="sng">
                <a:solidFill>
                  <a:schemeClr val="hlink"/>
                </a:solidFill>
                <a:hlinkClick r:id="rId6"/>
              </a:rPr>
              <a:t>https://chipublib.bibliocommons.com/item/show/8992522081_not_so_different</a:t>
            </a:r>
          </a:p>
          <a:p>
            <a:pPr lvl="0">
              <a:spcBef>
                <a:spcPts val="0"/>
              </a:spcBef>
              <a:buNone/>
            </a:pPr>
            <a:r>
              <a:rPr lang="en" sz="1200" u="sng">
                <a:solidFill>
                  <a:schemeClr val="hlink"/>
                </a:solidFill>
                <a:hlinkClick r:id="rId7"/>
              </a:rPr>
              <a:t>http://sparethekids.com/2012/03/what-a-mama-bear-can-teach-humans-about-disciplining-children/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200"/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 sz="120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7" name="Shape 6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8" name="Shape 68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Preliminary Research</a:t>
            </a:r>
          </a:p>
        </p:txBody>
      </p:sp>
      <p:sp>
        <p:nvSpPr>
          <p:cNvPr id="69" name="Shape 69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Internet Surfing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BBC Future.com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PhilosophyNow.org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Neuroanthropology.net</a:t>
            </a:r>
          </a:p>
          <a:p>
            <a:pPr indent="-228600" lvl="0" marL="457200" rtl="0">
              <a:spcBef>
                <a:spcPts val="0"/>
              </a:spcBef>
              <a:buChar char="●"/>
            </a:pPr>
            <a:r>
              <a:rPr lang="en"/>
              <a:t>Trip to the Library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The Origins of Humankind</a:t>
            </a:r>
          </a:p>
          <a:p>
            <a:pPr lvl="0" rtl="0">
              <a:spcBef>
                <a:spcPts val="0"/>
              </a:spcBef>
              <a:buNone/>
            </a:pPr>
            <a:r>
              <a:rPr lang="en"/>
              <a:t>a</a:t>
            </a:r>
            <a:r>
              <a:rPr lang="en"/>
              <a:t>nd a </a:t>
            </a:r>
            <a:r>
              <a:rPr lang="en"/>
              <a:t>lot more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Human Attributes</a:t>
            </a:r>
          </a:p>
        </p:txBody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We can be really selfish :(</a:t>
            </a:r>
          </a:p>
          <a:p>
            <a:pPr indent="-228600" lvl="0" marL="457200" rtl="0">
              <a:spcBef>
                <a:spcPts val="0"/>
              </a:spcBef>
              <a:buChar char="❏"/>
            </a:pPr>
            <a:r>
              <a:rPr b="1" lang="en"/>
              <a:t>Jealousy</a:t>
            </a:r>
          </a:p>
          <a:p>
            <a:pPr indent="-228600" lvl="0" marL="457200" rtl="0">
              <a:spcBef>
                <a:spcPts val="0"/>
              </a:spcBef>
              <a:buChar char="❏"/>
            </a:pPr>
            <a:r>
              <a:rPr b="1" lang="en"/>
              <a:t>Reward &amp; Punishment</a:t>
            </a:r>
          </a:p>
          <a:p>
            <a:pPr indent="-228600" lvl="0" marL="457200" rtl="0">
              <a:spcBef>
                <a:spcPts val="0"/>
              </a:spcBef>
              <a:buChar char="❏"/>
            </a:pPr>
            <a:r>
              <a:rPr b="1" lang="en"/>
              <a:t>Grief</a:t>
            </a:r>
          </a:p>
          <a:p>
            <a:pPr indent="-228600" lvl="0" marL="457200">
              <a:spcBef>
                <a:spcPts val="0"/>
              </a:spcBef>
              <a:buChar char="❏"/>
            </a:pPr>
            <a:r>
              <a:rPr b="1" lang="en"/>
              <a:t>Justice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9" name="Shape 7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" name="Shape 80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Jealousy</a:t>
            </a:r>
          </a:p>
        </p:txBody>
      </p:sp>
      <p:sp>
        <p:nvSpPr>
          <p:cNvPr id="81" name="Shape 81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Animals merely appear jealous</a:t>
            </a:r>
          </a:p>
          <a:p>
            <a:pPr indent="-228600" lvl="0" marL="457200" rtl="0">
              <a:spcBef>
                <a:spcPts val="0"/>
              </a:spcBef>
              <a:buClr>
                <a:srgbClr val="000000"/>
              </a:buClr>
            </a:pPr>
            <a:r>
              <a:rPr lang="en">
                <a:solidFill>
                  <a:srgbClr val="000000"/>
                </a:solidFill>
              </a:rPr>
              <a:t>Psychologists at the University of California</a:t>
            </a:r>
          </a:p>
          <a:p>
            <a:pPr indent="-228600" lvl="0" marL="457200" rtl="0">
              <a:spcBef>
                <a:spcPts val="0"/>
              </a:spcBef>
              <a:buClr>
                <a:srgbClr val="000000"/>
              </a:buClr>
            </a:pPr>
            <a:r>
              <a:rPr lang="en">
                <a:solidFill>
                  <a:srgbClr val="000000"/>
                </a:solidFill>
              </a:rPr>
              <a:t>The dogs were less jealous of the jack-o'-lanterns </a:t>
            </a:r>
          </a:p>
          <a:p>
            <a:pPr indent="-228600" lvl="0" marL="457200" rtl="0">
              <a:spcBef>
                <a:spcPts val="0"/>
              </a:spcBef>
              <a:buClr>
                <a:srgbClr val="000000"/>
              </a:buClr>
            </a:pPr>
            <a:r>
              <a:rPr lang="en">
                <a:solidFill>
                  <a:srgbClr val="000000"/>
                </a:solidFill>
              </a:rPr>
              <a:t>But 40 percent showed aggression when their owners started talking to the </a:t>
            </a:r>
            <a:r>
              <a:rPr lang="en"/>
              <a:t>jack-o'-lanterns </a:t>
            </a:r>
          </a:p>
          <a:p>
            <a:pPr indent="-228600" lvl="0" marL="457200" rtl="0">
              <a:spcBef>
                <a:spcPts val="0"/>
              </a:spcBef>
              <a:buClr>
                <a:srgbClr val="000000"/>
              </a:buClr>
            </a:pPr>
            <a:r>
              <a:rPr lang="en">
                <a:solidFill>
                  <a:srgbClr val="000000"/>
                </a:solidFill>
              </a:rPr>
              <a:t>“These dogs seemed like they were trying to draw their owners away from the stuffed animal indicates that they're feeling something very similar to human jealousy” psychologist Christine Harris</a:t>
            </a:r>
          </a:p>
          <a:p>
            <a:pPr indent="-228600" lvl="0" marL="457200">
              <a:spcBef>
                <a:spcPts val="0"/>
              </a:spcBef>
              <a:buClr>
                <a:srgbClr val="000000"/>
              </a:buClr>
            </a:pPr>
            <a:r>
              <a:rPr lang="en">
                <a:solidFill>
                  <a:srgbClr val="000000"/>
                </a:solidFill>
              </a:rPr>
              <a:t>Laurie Santos (</a:t>
            </a:r>
            <a:r>
              <a:rPr lang="en" sz="1400">
                <a:solidFill>
                  <a:srgbClr val="000000"/>
                </a:solidFill>
              </a:rPr>
              <a:t>director of the </a:t>
            </a:r>
            <a:r>
              <a:rPr lang="en" sz="1400">
                <a:solidFill>
                  <a:srgbClr val="000000"/>
                </a:solidFill>
                <a:hlinkClick r:id="rId3"/>
              </a:rPr>
              <a:t>Canine </a:t>
            </a:r>
            <a:r>
              <a:rPr lang="en" sz="1400">
                <a:solidFill>
                  <a:srgbClr val="A4C2F4"/>
                </a:solidFill>
                <a:hlinkClick r:id="rId4"/>
              </a:rPr>
              <a:t>Cognition Center</a:t>
            </a:r>
            <a:r>
              <a:rPr lang="en" sz="1400">
                <a:solidFill>
                  <a:srgbClr val="000000"/>
                </a:solidFill>
              </a:rPr>
              <a:t> at Yale University</a:t>
            </a:r>
            <a:r>
              <a:rPr lang="en">
                <a:solidFill>
                  <a:srgbClr val="000000"/>
                </a:solidFill>
              </a:rPr>
              <a:t>) "We think, 'If my husband is talking to another woman, maybe he's cheating.' "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Shape 8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Reward and Punishment</a:t>
            </a:r>
          </a:p>
        </p:txBody>
      </p:sp>
      <p:sp>
        <p:nvSpPr>
          <p:cNvPr id="87" name="Shape 87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</a:pPr>
            <a:r>
              <a:rPr lang="en"/>
              <a:t>Family dynamic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/>
          </a:p>
          <a:p>
            <a:pPr indent="-228600" lvl="0" marL="457200">
              <a:spcBef>
                <a:spcPts val="0"/>
              </a:spcBef>
            </a:pPr>
            <a:r>
              <a:rPr lang="en"/>
              <a:t>Mama Bear in the literal sense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bear1.jpg" id="94" name="Shape 9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029778" y="0"/>
            <a:ext cx="7084443" cy="51435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8" name="Shape 9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" name="Shape 99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0" name="Shape 100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bear2.jpg" id="101" name="Shape 101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47712" y="104775"/>
            <a:ext cx="7648575" cy="493395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05" name="Shape 10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6" name="Shape 106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07" name="Shape 107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bear3.jpg" id="108" name="Shape 108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524000" y="0"/>
            <a:ext cx="6095999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112" name="Shape 11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3" name="Shape 113"/>
          <p:cNvSpPr txBox="1"/>
          <p:nvPr>
            <p:ph type="title"/>
          </p:nvPr>
        </p:nvSpPr>
        <p:spPr>
          <a:xfrm>
            <a:off x="311700" y="315925"/>
            <a:ext cx="8520600" cy="8313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114" name="Shape 114"/>
          <p:cNvSpPr txBox="1"/>
          <p:nvPr>
            <p:ph idx="1" type="body"/>
          </p:nvPr>
        </p:nvSpPr>
        <p:spPr>
          <a:xfrm>
            <a:off x="311700" y="1225225"/>
            <a:ext cx="8520600" cy="33540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pic>
        <p:nvPicPr>
          <p:cNvPr descr="bear4.jpg" id="115" name="Shape 1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326246" y="0"/>
            <a:ext cx="4491506" cy="5143499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luxe">
  <a:themeElements>
    <a:clrScheme name="Luxe">
      <a:dk1>
        <a:srgbClr val="000000"/>
      </a:dk1>
      <a:lt1>
        <a:srgbClr val="FFFFFF"/>
      </a:lt1>
      <a:dk2>
        <a:srgbClr val="B7B7B7"/>
      </a:dk2>
      <a:lt2>
        <a:srgbClr val="CCA677"/>
      </a:lt2>
      <a:accent1>
        <a:srgbClr val="5D4037"/>
      </a:accent1>
      <a:accent2>
        <a:srgbClr val="455A64"/>
      </a:accent2>
      <a:accent3>
        <a:srgbClr val="607D8B"/>
      </a:accent3>
      <a:accent4>
        <a:srgbClr val="78909C"/>
      </a:accent4>
      <a:accent5>
        <a:srgbClr val="57BB8A"/>
      </a:accent5>
      <a:accent6>
        <a:srgbClr val="DCE755"/>
      </a:accent6>
      <a:hlink>
        <a:srgbClr val="57BB8A"/>
      </a:hlink>
      <a:folHlink>
        <a:srgbClr val="57BB8A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